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88" r:id="rId2"/>
    <p:sldId id="362" r:id="rId3"/>
    <p:sldId id="361" r:id="rId4"/>
    <p:sldId id="363" r:id="rId5"/>
    <p:sldId id="312" r:id="rId6"/>
    <p:sldId id="311" r:id="rId7"/>
    <p:sldId id="344" r:id="rId8"/>
    <p:sldId id="346" r:id="rId9"/>
    <p:sldId id="359" r:id="rId10"/>
    <p:sldId id="347" r:id="rId11"/>
    <p:sldId id="348" r:id="rId12"/>
    <p:sldId id="349" r:id="rId13"/>
    <p:sldId id="350" r:id="rId14"/>
    <p:sldId id="353" r:id="rId15"/>
    <p:sldId id="352" r:id="rId16"/>
    <p:sldId id="351" r:id="rId17"/>
    <p:sldId id="355" r:id="rId18"/>
    <p:sldId id="360" r:id="rId19"/>
    <p:sldId id="358" r:id="rId20"/>
    <p:sldId id="357" r:id="rId21"/>
    <p:sldId id="356" r:id="rId22"/>
    <p:sldId id="367" r:id="rId23"/>
    <p:sldId id="333" r:id="rId24"/>
    <p:sldId id="332" r:id="rId25"/>
    <p:sldId id="334" r:id="rId26"/>
    <p:sldId id="368" r:id="rId27"/>
    <p:sldId id="369" r:id="rId28"/>
    <p:sldId id="370" r:id="rId29"/>
    <p:sldId id="371" r:id="rId30"/>
    <p:sldId id="372" r:id="rId31"/>
    <p:sldId id="373" r:id="rId32"/>
    <p:sldId id="335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2B3"/>
    <a:srgbClr val="2A057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1" autoAdjust="0"/>
    <p:restoredTop sz="94430" autoAdjust="0"/>
  </p:normalViewPr>
  <p:slideViewPr>
    <p:cSldViewPr>
      <p:cViewPr>
        <p:scale>
          <a:sx n="55" d="100"/>
          <a:sy n="55" d="100"/>
        </p:scale>
        <p:origin x="-1500" y="-4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54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1E4C86-C321-4E4B-94F4-D095F3B38C48}" type="datetimeFigureOut">
              <a:rPr lang="ru-RU" smtClean="0"/>
              <a:pPr/>
              <a:t>18.05.2016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9A4888-B3E1-49F5-A046-DA9A1D41A01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BEDED-D312-49B8-A312-297245AAD2CC}" type="datetimeFigureOut">
              <a:rPr lang="ru-RU" smtClean="0"/>
              <a:pPr/>
              <a:t>18.05.2016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B64B3-8CD5-4874-9E45-AD38F05E67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BEDED-D312-49B8-A312-297245AAD2CC}" type="datetimeFigureOut">
              <a:rPr lang="ru-RU" smtClean="0"/>
              <a:pPr/>
              <a:t>18.05.2016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B64B3-8CD5-4874-9E45-AD38F05E67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BEDED-D312-49B8-A312-297245AAD2CC}" type="datetimeFigureOut">
              <a:rPr lang="ru-RU" smtClean="0"/>
              <a:pPr/>
              <a:t>18.05.2016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B64B3-8CD5-4874-9E45-AD38F05E67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BEDED-D312-49B8-A312-297245AAD2CC}" type="datetimeFigureOut">
              <a:rPr lang="ru-RU" smtClean="0"/>
              <a:pPr/>
              <a:t>18.05.2016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B64B3-8CD5-4874-9E45-AD38F05E67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BEDED-D312-49B8-A312-297245AAD2CC}" type="datetimeFigureOut">
              <a:rPr lang="ru-RU" smtClean="0"/>
              <a:pPr/>
              <a:t>18.05.2016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B64B3-8CD5-4874-9E45-AD38F05E67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BEDED-D312-49B8-A312-297245AAD2CC}" type="datetimeFigureOut">
              <a:rPr lang="ru-RU" smtClean="0"/>
              <a:pPr/>
              <a:t>18.05.2016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B64B3-8CD5-4874-9E45-AD38F05E67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BEDED-D312-49B8-A312-297245AAD2CC}" type="datetimeFigureOut">
              <a:rPr lang="ru-RU" smtClean="0"/>
              <a:pPr/>
              <a:t>18.05.2016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B64B3-8CD5-4874-9E45-AD38F05E67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BEDED-D312-49B8-A312-297245AAD2CC}" type="datetimeFigureOut">
              <a:rPr lang="ru-RU" smtClean="0"/>
              <a:pPr/>
              <a:t>18.05.2016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B64B3-8CD5-4874-9E45-AD38F05E67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BEDED-D312-49B8-A312-297245AAD2CC}" type="datetimeFigureOut">
              <a:rPr lang="ru-RU" smtClean="0"/>
              <a:pPr/>
              <a:t>18.05.2016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B64B3-8CD5-4874-9E45-AD38F05E67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BEDED-D312-49B8-A312-297245AAD2CC}" type="datetimeFigureOut">
              <a:rPr lang="ru-RU" smtClean="0"/>
              <a:pPr/>
              <a:t>18.05.2016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B64B3-8CD5-4874-9E45-AD38F05E67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BEDED-D312-49B8-A312-297245AAD2CC}" type="datetimeFigureOut">
              <a:rPr lang="ru-RU" smtClean="0"/>
              <a:pPr/>
              <a:t>18.05.2016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B64B3-8CD5-4874-9E45-AD38F05E67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9BEDED-D312-49B8-A312-297245AAD2CC}" type="datetimeFigureOut">
              <a:rPr lang="ru-RU" smtClean="0"/>
              <a:pPr/>
              <a:t>18.05.2016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4B64B3-8CD5-4874-9E45-AD38F05E67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P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90" name="Rectangle 18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   </a:t>
            </a:r>
            <a:endParaRPr lang="ru-RU" b="1" dirty="0" smtClean="0">
              <a:solidFill>
                <a:srgbClr val="C00000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785794"/>
            <a:ext cx="7786742" cy="5411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714348" y="785794"/>
            <a:ext cx="6143652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Arial" charset="0"/>
              </a:rPr>
              <a:t>Мой кабинет</a:t>
            </a:r>
          </a:p>
          <a:p>
            <a:pPr algn="ctr"/>
            <a:endParaRPr lang="ru-RU" sz="2000" b="1" cap="all" dirty="0" smtClean="0">
              <a:ln w="0"/>
              <a:effectLst>
                <a:reflection blurRad="12700" stA="50000" endPos="50000" dist="5000" dir="5400000" sy="-100000" rotWithShape="0"/>
              </a:effectLst>
              <a:latin typeface="Arial" charset="0"/>
            </a:endParaRPr>
          </a:p>
          <a:p>
            <a:pPr algn="ctr"/>
            <a:r>
              <a:rPr lang="ru-RU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Arial" charset="0"/>
              </a:rPr>
              <a:t>Презентация </a:t>
            </a:r>
            <a:r>
              <a:rPr lang="ru-RU" b="1" cap="all" dirty="0" err="1" smtClean="0">
                <a:ln w="0"/>
                <a:effectLst>
                  <a:reflection blurRad="12700" stA="50000" endPos="50000" dist="5000" dir="5400000" sy="-100000" rotWithShape="0"/>
                </a:effectLst>
                <a:latin typeface="Arial" charset="0"/>
              </a:rPr>
              <a:t>Чернышовой</a:t>
            </a:r>
            <a:r>
              <a:rPr lang="ru-RU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Arial" charset="0"/>
              </a:rPr>
              <a:t>  Г.В. – </a:t>
            </a:r>
          </a:p>
          <a:p>
            <a:pPr algn="ctr"/>
            <a:r>
              <a:rPr lang="ru-RU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Arial" charset="0"/>
              </a:rPr>
              <a:t>учителя начальных классов МБОУ ООШ </a:t>
            </a:r>
            <a:r>
              <a:rPr lang="ru-RU" b="1" cap="all" dirty="0" err="1" smtClean="0">
                <a:ln w="0"/>
                <a:effectLst>
                  <a:reflection blurRad="12700" stA="50000" endPos="50000" dist="5000" dir="5400000" sy="-100000" rotWithShape="0"/>
                </a:effectLst>
                <a:latin typeface="Arial" charset="0"/>
              </a:rPr>
              <a:t>с.Измалково</a:t>
            </a:r>
            <a:endParaRPr lang="ru-RU" b="1" cap="all" dirty="0" smtClean="0">
              <a:ln w="0"/>
              <a:effectLst>
                <a:reflection blurRad="12700" stA="50000" endPos="50000" dist="5000" dir="5400000" sy="-100000" rotWithShape="0"/>
              </a:effectLst>
              <a:latin typeface="Arial" charset="0"/>
            </a:endParaRPr>
          </a:p>
          <a:p>
            <a:pPr algn="ctr"/>
            <a:endParaRPr lang="ru-RU" sz="2000" b="1" cap="all" dirty="0">
              <a:ln w="0"/>
              <a:effectLst>
                <a:reflection blurRad="12700" stA="50000" endPos="50000" dist="5000" dir="5400000" sy="-100000" rotWithShape="0"/>
              </a:effectLst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P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3025" y="0"/>
            <a:ext cx="9217025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29" name="Rectangle 5"/>
          <p:cNvSpPr>
            <a:spLocks noGrp="1" noRot="1" noChangeArrowheads="1"/>
          </p:cNvSpPr>
          <p:nvPr>
            <p:ph type="title"/>
          </p:nvPr>
        </p:nvSpPr>
        <p:spPr>
          <a:xfrm>
            <a:off x="301625" y="983966"/>
            <a:ext cx="8510588" cy="786381"/>
          </a:xfrm>
        </p:spPr>
        <p:txBody>
          <a:bodyPr/>
          <a:lstStyle/>
          <a:p>
            <a:pPr marL="484632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>
                <a:solidFill>
                  <a:srgbClr val="990099"/>
                </a:solidFill>
              </a:rPr>
              <a:t> </a:t>
            </a:r>
          </a:p>
        </p:txBody>
      </p:sp>
      <p:pic>
        <p:nvPicPr>
          <p:cNvPr id="130049" name="Picture 1" descr="F:\Фото1\100_79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5" y="785794"/>
            <a:ext cx="7500991" cy="53578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0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P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3025" y="0"/>
            <a:ext cx="9217025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29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484632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Тетради, книги – всё, что необходимо 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для работы детей и учителя.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44386" name="Picture 2" descr="F:\Фото1\100_7936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785918" y="1928802"/>
            <a:ext cx="5572164" cy="417912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P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3025" y="0"/>
            <a:ext cx="9217025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29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484632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/>
              <a:t>   </a:t>
            </a:r>
            <a:r>
              <a:rPr lang="ru-RU" sz="2800" b="1" dirty="0" smtClean="0">
                <a:solidFill>
                  <a:srgbClr val="C00000"/>
                </a:solidFill>
              </a:rPr>
              <a:t>А это – наша учебная библиотека.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F:\Фото1\100_7956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500166" y="1500174"/>
            <a:ext cx="6019808" cy="451485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P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3025" y="0"/>
            <a:ext cx="9217025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29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484632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   </a:t>
            </a:r>
            <a:r>
              <a:rPr lang="ru-RU" sz="2800" b="1" dirty="0" smtClean="0">
                <a:solidFill>
                  <a:srgbClr val="C00000"/>
                </a:solidFill>
              </a:rPr>
              <a:t>Все, без исключения ,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      знаем правила движения!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23905" name="Picture 1" descr="F:\Фото1\100_7938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857356" y="2071678"/>
            <a:ext cx="5334037" cy="400052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P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3025" y="0"/>
            <a:ext cx="9217025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29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484632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Есть в нашем классе и уголок природы.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21857" name="Picture 1" descr="F:\Фото1\100_7939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571604" y="1500174"/>
            <a:ext cx="5905541" cy="442915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P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3025" y="0"/>
            <a:ext cx="9217025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29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484632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sz="2800" b="1" dirty="0" smtClean="0">
                <a:solidFill>
                  <a:srgbClr val="C00000"/>
                </a:solidFill>
              </a:rPr>
              <a:t>О Гербе и о Флаге уже мы много знаем.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    Как граждане России их чтим и уважаем.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19810" name="Picture 2" descr="F:\Фото1\100_7940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928794" y="2071678"/>
            <a:ext cx="5238786" cy="392909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9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P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3025" y="0"/>
            <a:ext cx="9217025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29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484632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Службы, занятость, дела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 На глазах  у всех всегда.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17761" name="Picture 1" descr="F:\Фото1\100_7941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714480" y="2000240"/>
            <a:ext cx="5429288" cy="407196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P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3025" y="0"/>
            <a:ext cx="9217025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29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484632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В картотеке  много карточек по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 разным  предметам.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15713" name="Picture 1" descr="F:\Фото1\100_7942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857356" y="2000240"/>
            <a:ext cx="5310224" cy="398266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P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3025" y="0"/>
            <a:ext cx="9217025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29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484632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Для самооценки тоже всё готово!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6" name="Picture 1" descr="F:\Фото1\100_7943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571604" y="1500174"/>
            <a:ext cx="5919792" cy="443984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P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3025" y="-53975"/>
            <a:ext cx="9217025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29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484632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785786" y="928670"/>
            <a:ext cx="7901014" cy="519749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                        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                                                 </a:t>
            </a:r>
            <a:r>
              <a:rPr lang="ru-RU" sz="2400" b="1" dirty="0" smtClean="0">
                <a:solidFill>
                  <a:srgbClr val="C00000"/>
                </a:solidFill>
              </a:rPr>
              <a:t>А вот зелёный уголок.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                                                 Его с любовью мы растим!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                                                 Зелень радует наш глаз –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                                                 Цветы прекрасные у нас!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11617" name="Picture 1" descr="F:\Фото1\100_7944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85785" y="928670"/>
            <a:ext cx="3750495" cy="500066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P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90" name="Rectangle 18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   </a:t>
            </a:r>
            <a:endParaRPr lang="ru-RU" b="1" dirty="0" smtClean="0">
              <a:solidFill>
                <a:srgbClr val="C00000"/>
              </a:solidFill>
            </a:endParaRPr>
          </a:p>
        </p:txBody>
      </p:sp>
      <p:pic>
        <p:nvPicPr>
          <p:cNvPr id="8" name="Picture 2" descr="http://cs424430.vk.me/v424430630/27b8/Zyl2VUN64-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1142984"/>
            <a:ext cx="3929090" cy="392909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857224" y="1571612"/>
            <a:ext cx="60007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7675" indent="-382588"/>
            <a:r>
              <a:rPr lang="ru-RU" sz="2000" b="1" dirty="0" smtClean="0">
                <a:solidFill>
                  <a:srgbClr val="FF0000"/>
                </a:solidFill>
              </a:rPr>
              <a:t>Мы в счастливый светлый день</a:t>
            </a:r>
          </a:p>
          <a:p>
            <a:pPr marL="447675" indent="-382588"/>
            <a:r>
              <a:rPr lang="ru-RU" sz="2000" b="1" dirty="0" smtClean="0">
                <a:solidFill>
                  <a:srgbClr val="FF0000"/>
                </a:solidFill>
              </a:rPr>
              <a:t>Поступили в школу.</a:t>
            </a:r>
          </a:p>
          <a:p>
            <a:pPr marL="447675" indent="-382588"/>
            <a:r>
              <a:rPr lang="ru-RU" sz="2000" b="1" dirty="0" smtClean="0">
                <a:solidFill>
                  <a:srgbClr val="FF0000"/>
                </a:solidFill>
              </a:rPr>
              <a:t>Школа рада нам была,</a:t>
            </a:r>
          </a:p>
          <a:p>
            <a:pPr marL="447675" indent="-382588"/>
            <a:r>
              <a:rPr lang="ru-RU" sz="2000" b="1" dirty="0" smtClean="0">
                <a:solidFill>
                  <a:srgbClr val="FF0000"/>
                </a:solidFill>
              </a:rPr>
              <a:t>В класс просторный отвела.</a:t>
            </a:r>
          </a:p>
          <a:p>
            <a:pPr marL="447675" indent="-382588"/>
            <a:r>
              <a:rPr lang="ru-RU" sz="2000" b="1" dirty="0" smtClean="0">
                <a:solidFill>
                  <a:srgbClr val="FF0000"/>
                </a:solidFill>
              </a:rPr>
              <a:t>И о классе о своём</a:t>
            </a:r>
          </a:p>
          <a:p>
            <a:pPr marL="447675" indent="-382588"/>
            <a:r>
              <a:rPr lang="ru-RU" sz="2000" b="1" dirty="0" smtClean="0">
                <a:solidFill>
                  <a:srgbClr val="FF0000"/>
                </a:solidFill>
              </a:rPr>
              <a:t>Мы сейчас рассказ начнём.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P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3025" y="0"/>
            <a:ext cx="9217025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29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484632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785786" y="928670"/>
            <a:ext cx="7901014" cy="5197493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Рабочее место учителя. Здесь нет ничего лишнего, всё находится под рукой.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9569" name="Picture 1" descr="F:\Фото1\100_7946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785918" y="1857364"/>
            <a:ext cx="5524539" cy="414340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P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3025" y="0"/>
            <a:ext cx="9217025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29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484632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rgbClr val="C00000"/>
                </a:solidFill>
              </a:rPr>
              <a:t>Приходите к нам лечиться,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Если что-то вдруг случится!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F:\Фото1\100_7953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952607" y="2000240"/>
            <a:ext cx="5467352" cy="410051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P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3025" y="0"/>
            <a:ext cx="9217025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29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484632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928670"/>
            <a:ext cx="8115328" cy="519749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</a:t>
            </a:r>
            <a:r>
              <a:rPr lang="ru-RU" b="1" dirty="0" smtClean="0">
                <a:solidFill>
                  <a:srgbClr val="C00000"/>
                </a:solidFill>
              </a:rPr>
              <a:t>Диски с электронным приложением к учебникам очень помогают нам в работе.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122" name="Picture 2" descr="F:\Фото1\100_7955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714480" y="1928802"/>
            <a:ext cx="5500726" cy="412554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 descr="P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128588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В вопросах безопасности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Памятки добавят ясности.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6146" name="Picture 2" descr="F:\Фото1\100_7957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000232" y="2143126"/>
            <a:ext cx="5072098" cy="380407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P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121444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В шкафах хранятся наборы муляжей, различные коллекции, гербарий.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68968" name="Rectangle 8"/>
          <p:cNvSpPr>
            <a:spLocks noGrp="1" noRot="1" noChangeArrowheads="1"/>
          </p:cNvSpPr>
          <p:nvPr>
            <p:ph idx="1"/>
          </p:nvPr>
        </p:nvSpPr>
        <p:spPr>
          <a:xfrm>
            <a:off x="457200" y="1857364"/>
            <a:ext cx="8229600" cy="4268799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000" dirty="0" smtClean="0">
              <a:solidFill>
                <a:srgbClr val="990099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000" dirty="0" smtClean="0">
              <a:solidFill>
                <a:srgbClr val="990099"/>
              </a:solidFill>
            </a:endParaRPr>
          </a:p>
        </p:txBody>
      </p:sp>
      <p:pic>
        <p:nvPicPr>
          <p:cNvPr id="7170" name="Picture 2" descr="F:\Фото1\100_7958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14348" y="2196694"/>
            <a:ext cx="3452836" cy="2589627"/>
          </a:xfrm>
          <a:prstGeom prst="rect">
            <a:avLst/>
          </a:prstGeom>
          <a:noFill/>
        </p:spPr>
      </p:pic>
      <p:pic>
        <p:nvPicPr>
          <p:cNvPr id="7171" name="Picture 3" descr="F:\Фото1\100_7959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214810" y="2857496"/>
            <a:ext cx="4071966" cy="30539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 descr="P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11430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 descr="F:\Фото1\100_7960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85786" y="928670"/>
            <a:ext cx="3810027" cy="2857520"/>
          </a:xfrm>
          <a:prstGeom prst="rect">
            <a:avLst/>
          </a:prstGeom>
          <a:noFill/>
        </p:spPr>
      </p:pic>
      <p:pic>
        <p:nvPicPr>
          <p:cNvPr id="8195" name="Picture 3" descr="F:\Фото1\100_7961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143372" y="2786058"/>
            <a:ext cx="4152912" cy="31146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 descr="P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100013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Перфокарты помогут нам проверить, прочно ли усвоен материал.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9218" name="Picture 2" descr="F:\Фото1\100_7964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071670" y="2000240"/>
            <a:ext cx="5231886" cy="392391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 descr="P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100013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А тетради – загляденье,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Сколько разных упражнений!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10242" name="Picture 2" descr="F:\Фото1\100_7965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928794" y="1928802"/>
            <a:ext cx="5310728" cy="398304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 descr="P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100013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Все стараются писать красиво, аккуратно,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Чтобы завтра поработать в </a:t>
            </a:r>
            <a:r>
              <a:rPr lang="ru-RU" sz="2800" b="1" smtClean="0">
                <a:solidFill>
                  <a:srgbClr val="C00000"/>
                </a:solidFill>
              </a:rPr>
              <a:t>Почётных  тетрадках</a:t>
            </a:r>
            <a:r>
              <a:rPr lang="ru-RU" sz="2800" b="1" dirty="0" smtClean="0">
                <a:solidFill>
                  <a:srgbClr val="C00000"/>
                </a:solidFill>
              </a:rPr>
              <a:t>!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1266" name="Picture 2" descr="F:\Фото1\100_7966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928794" y="1857364"/>
            <a:ext cx="5429288" cy="407196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 descr="P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100013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Средства обратной связи на уроках.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2290" name="Picture 2" descr="F:\Фото1\100_7962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714480" y="1643050"/>
            <a:ext cx="5708139" cy="428110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P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90" name="Rectangle 18"/>
          <p:cNvSpPr>
            <a:spLocks noGrp="1" noRot="1" noChangeArrowheads="1"/>
          </p:cNvSpPr>
          <p:nvPr>
            <p:ph type="title"/>
          </p:nvPr>
        </p:nvSpPr>
        <p:spPr>
          <a:xfrm>
            <a:off x="457200" y="785794"/>
            <a:ext cx="8229600" cy="1285884"/>
          </a:xfrm>
        </p:spPr>
        <p:txBody>
          <a:bodyPr>
            <a:normAutofit/>
          </a:bodyPr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rgbClr val="C00000"/>
                </a:solidFill>
              </a:rPr>
              <a:t>Наш любимый светлый класс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По утрам встречает нас.</a:t>
            </a:r>
          </a:p>
        </p:txBody>
      </p:sp>
      <p:pic>
        <p:nvPicPr>
          <p:cNvPr id="142337" name="Picture 1" descr="F:\Фото1\100_7947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928794" y="1928802"/>
            <a:ext cx="5334035" cy="400052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 descr="P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214422"/>
            <a:ext cx="8229600" cy="78581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А это – классные часы!  Они нам помогают: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Когда урок, когда звонок. всегда нам сообщают!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3314" name="Picture 2" descr="F:\Фото1\100_7968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904983" y="1857364"/>
            <a:ext cx="5470012" cy="410251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 descr="P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214422"/>
            <a:ext cx="8229600" cy="2500330"/>
          </a:xfrm>
        </p:spPr>
        <p:txBody>
          <a:bodyPr>
            <a:noAutofit/>
          </a:bodyPr>
          <a:lstStyle/>
          <a:p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3911609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</a:t>
            </a:r>
            <a:r>
              <a:rPr lang="ru-RU" sz="4400" b="1" dirty="0" smtClean="0">
                <a:solidFill>
                  <a:srgbClr val="C00000"/>
                </a:solidFill>
              </a:rPr>
              <a:t>Приходите в гости к нам!</a:t>
            </a:r>
            <a:br>
              <a:rPr lang="ru-RU" sz="4400" b="1" dirty="0" smtClean="0">
                <a:solidFill>
                  <a:srgbClr val="C00000"/>
                </a:solidFill>
              </a:rPr>
            </a:br>
            <a:r>
              <a:rPr lang="ru-RU" sz="4400" b="1" dirty="0" smtClean="0">
                <a:solidFill>
                  <a:srgbClr val="C00000"/>
                </a:solidFill>
              </a:rPr>
              <a:t>Будем очень рады вам!</a:t>
            </a:r>
            <a:endParaRPr lang="ru-RU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P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000108"/>
            <a:ext cx="8229600" cy="150019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В презентации использованы фотографии 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из личного  архива </a:t>
            </a:r>
            <a:r>
              <a:rPr lang="ru-RU" sz="2800" b="1" dirty="0" err="1" smtClean="0">
                <a:solidFill>
                  <a:srgbClr val="C00000"/>
                </a:solidFill>
              </a:rPr>
              <a:t>Чернышовой</a:t>
            </a:r>
            <a:r>
              <a:rPr lang="ru-RU" sz="2800" b="1" dirty="0" smtClean="0">
                <a:solidFill>
                  <a:srgbClr val="C00000"/>
                </a:solidFill>
              </a:rPr>
              <a:t> Г.В.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2928934"/>
            <a:ext cx="8229600" cy="3197229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P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90" name="Rectangle 18"/>
          <p:cNvSpPr>
            <a:spLocks noGrp="1" noRot="1" noChangeArrowheads="1"/>
          </p:cNvSpPr>
          <p:nvPr>
            <p:ph type="title"/>
          </p:nvPr>
        </p:nvSpPr>
        <p:spPr>
          <a:xfrm>
            <a:off x="457200" y="785794"/>
            <a:ext cx="8229600" cy="1285884"/>
          </a:xfrm>
        </p:spPr>
        <p:txBody>
          <a:bodyPr>
            <a:normAutofit/>
          </a:bodyPr>
          <a:lstStyle/>
          <a:p>
            <a:pPr marL="484632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Ну, а если мало света,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Софиты нам помогут в этом.</a:t>
            </a:r>
          </a:p>
        </p:txBody>
      </p:sp>
      <p:pic>
        <p:nvPicPr>
          <p:cNvPr id="2050" name="Picture 2" descr="F:\Фото1\100_7952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928794" y="2000240"/>
            <a:ext cx="5362646" cy="402198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P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1734" name="Rectangle 6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484632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b="1" dirty="0" smtClean="0">
                <a:ln/>
                <a:solidFill>
                  <a:schemeClr val="accent3"/>
                </a:solidFill>
              </a:rPr>
              <a:t> 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sz="2400" b="1" dirty="0" smtClean="0">
                <a:solidFill>
                  <a:srgbClr val="C00000"/>
                </a:solidFill>
              </a:rPr>
              <a:t>Интерактивная доска делает наши уроки более интересными и увлекательными.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8545" name="Picture 1" descr="F:\Фото1\100_7948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571604" y="1857364"/>
            <a:ext cx="6096016" cy="417297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P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3025" y="0"/>
            <a:ext cx="9217025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29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484632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Чтоб легко было учиться,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 Есть опорные таблицы.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06497" name="Picture 1" descr="F:\Фото1\100_7949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793062" y="2071678"/>
            <a:ext cx="5517369" cy="40370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P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3025" y="0"/>
            <a:ext cx="9217025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29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484632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400" b="1" dirty="0" smtClean="0">
                <a:solidFill>
                  <a:srgbClr val="C00000"/>
                </a:solidFill>
              </a:rPr>
              <a:t>В кабинете имеются мебельные шкафы для хранения  инструментов, раздаточного и дидактического материала,  литературы и выставочных работ учащихся.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36193" name="Picture 1" descr="F:\Фото1\100_7950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857356" y="2214554"/>
            <a:ext cx="5395914" cy="404693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6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P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3025" y="0"/>
            <a:ext cx="9217025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29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484632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Этот шкаф предназначен для хранения детских </a:t>
            </a:r>
            <a:r>
              <a:rPr lang="ru-RU" sz="2400" b="1" dirty="0" err="1" smtClean="0">
                <a:solidFill>
                  <a:srgbClr val="C00000"/>
                </a:solidFill>
              </a:rPr>
              <a:t>портфолио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и папок с внеклассными мероприятиями.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6" name="Picture 2" descr="F:\Фото1\100_7933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738293" y="1857364"/>
            <a:ext cx="5572137" cy="417910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P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3025" y="0"/>
            <a:ext cx="9217025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29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484632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А в этих шкафах хранятся детские поделки.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42338" name="Picture 2" descr="F:\Фото1\100_7934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571604" y="1428736"/>
            <a:ext cx="6000792" cy="450059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</TotalTime>
  <Words>373</Words>
  <Application>Microsoft Office PowerPoint</Application>
  <PresentationFormat>Экран (4:3)</PresentationFormat>
  <Paragraphs>77</Paragraphs>
  <Slides>32</Slides>
  <Notes>32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В вопросах безопасности Памятки добавят ясности.</vt:lpstr>
      <vt:lpstr>В шкафах хранятся наборы муляжей, различные коллекции, гербарий.</vt:lpstr>
      <vt:lpstr>Слайд 25</vt:lpstr>
      <vt:lpstr>Перфокарты помогут нам проверить, прочно ли усвоен материал.</vt:lpstr>
      <vt:lpstr>А тетради – загляденье, Сколько разных упражнений!</vt:lpstr>
      <vt:lpstr>Все стараются писать красиво, аккуратно, Чтобы завтра поработать в Почётных  тетрадках!</vt:lpstr>
      <vt:lpstr>Средства обратной связи на уроках.</vt:lpstr>
      <vt:lpstr>А это – классные часы!  Они нам помогают: Когда урок, когда звонок. всегда нам сообщают! </vt:lpstr>
      <vt:lpstr>Слайд 31</vt:lpstr>
      <vt:lpstr>В презентации использованы фотографии  из личного  архива Чернышовой Г.В.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Uchitel</cp:lastModifiedBy>
  <cp:revision>201</cp:revision>
  <dcterms:created xsi:type="dcterms:W3CDTF">2012-02-28T17:06:40Z</dcterms:created>
  <dcterms:modified xsi:type="dcterms:W3CDTF">2016-05-18T05:34:24Z</dcterms:modified>
</cp:coreProperties>
</file>