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0" r:id="rId4"/>
    <p:sldId id="263" r:id="rId5"/>
    <p:sldId id="258" r:id="rId6"/>
    <p:sldId id="262" r:id="rId7"/>
    <p:sldId id="264" r:id="rId8"/>
    <p:sldId id="259" r:id="rId9"/>
    <p:sldId id="265" r:id="rId10"/>
    <p:sldId id="266" r:id="rId11"/>
    <p:sldId id="261" r:id="rId12"/>
    <p:sldId id="268" r:id="rId13"/>
    <p:sldId id="25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E720-B837-4448-84CF-905BD2247E7D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74FA-4806-45EE-A28C-2FF3BB7F15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E720-B837-4448-84CF-905BD2247E7D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74FA-4806-45EE-A28C-2FF3BB7F15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E720-B837-4448-84CF-905BD2247E7D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74FA-4806-45EE-A28C-2FF3BB7F15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E720-B837-4448-84CF-905BD2247E7D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74FA-4806-45EE-A28C-2FF3BB7F15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E720-B837-4448-84CF-905BD2247E7D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74FA-4806-45EE-A28C-2FF3BB7F15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E720-B837-4448-84CF-905BD2247E7D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74FA-4806-45EE-A28C-2FF3BB7F15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E720-B837-4448-84CF-905BD2247E7D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74FA-4806-45EE-A28C-2FF3BB7F15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E720-B837-4448-84CF-905BD2247E7D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74FA-4806-45EE-A28C-2FF3BB7F15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E720-B837-4448-84CF-905BD2247E7D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74FA-4806-45EE-A28C-2FF3BB7F15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E720-B837-4448-84CF-905BD2247E7D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74FA-4806-45EE-A28C-2FF3BB7F15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2E720-B837-4448-84CF-905BD2247E7D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474FA-4806-45EE-A28C-2FF3BB7F15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02E720-B837-4448-84CF-905BD2247E7D}" type="datetimeFigureOut">
              <a:rPr lang="ru-RU" smtClean="0"/>
              <a:pPr/>
              <a:t>15.12.2014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F474FA-4806-45EE-A28C-2FF3BB7F15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556"/>
            <a:ext cx="124585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571472" y="500042"/>
            <a:ext cx="3929090" cy="6143668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0_87750_1e5d2933_M.png"/>
          <p:cNvPicPr>
            <a:picLocks noChangeAspect="1"/>
          </p:cNvPicPr>
          <p:nvPr userDrawn="1"/>
        </p:nvPicPr>
        <p:blipFill>
          <a:blip r:embed="rId14" cstate="email"/>
          <a:stretch>
            <a:fillRect/>
          </a:stretch>
        </p:blipFill>
        <p:spPr>
          <a:xfrm flipH="1">
            <a:off x="3929058" y="3845312"/>
            <a:ext cx="1643074" cy="2832886"/>
          </a:xfrm>
          <a:prstGeom prst="rect">
            <a:avLst/>
          </a:prstGeom>
        </p:spPr>
      </p:pic>
      <p:sp>
        <p:nvSpPr>
          <p:cNvPr id="11" name="Овал 10"/>
          <p:cNvSpPr/>
          <p:nvPr userDrawn="1"/>
        </p:nvSpPr>
        <p:spPr>
          <a:xfrm>
            <a:off x="4786314" y="571480"/>
            <a:ext cx="4071966" cy="4286280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spb-lo.ru/wp-content/uploads/2010/02/givokost.jpg" TargetMode="External"/><Relationship Id="rId3" Type="http://schemas.openxmlformats.org/officeDocument/2006/relationships/hyperlink" Target="http://img-fotki.yandex.ru/get/9167/16969765.1b3/0_87750_1e5d2933_M.png" TargetMode="External"/><Relationship Id="rId7" Type="http://schemas.openxmlformats.org/officeDocument/2006/relationships/hyperlink" Target="http://lechec.com.ua/image/cache/data/jzenshen-500x500.jpg" TargetMode="External"/><Relationship Id="rId12" Type="http://schemas.openxmlformats.org/officeDocument/2006/relationships/hyperlink" Target="http://www.fruitnews.ru/images/mart-2013/tr01-1_20a4e.jpg" TargetMode="External"/><Relationship Id="rId2" Type="http://schemas.openxmlformats.org/officeDocument/2006/relationships/hyperlink" Target="http://img-fotki.yandex.ru/get/6609/16969765.47/0_68db1_10b49906_XL.pn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media.nn.ru/data/forum/images/2011-03/32460662-273_2402.jpg" TargetMode="External"/><Relationship Id="rId11" Type="http://schemas.openxmlformats.org/officeDocument/2006/relationships/hyperlink" Target="http://www.vashsad.ua/rus/uploads/posts/2008-02/thumbs/1202992804_bezymjannyjj.jpg" TargetMode="External"/><Relationship Id="rId5" Type="http://schemas.openxmlformats.org/officeDocument/2006/relationships/hyperlink" Target="http://&#1089;&#1077;&#1084;&#1077;&#1085;&#1072;&#1091;&#1076;&#1072;&#1095;&#1080;.&#1088;&#1092;/data/1273743145aconitum_napellus1.jpg" TargetMode="External"/><Relationship Id="rId10" Type="http://schemas.openxmlformats.org/officeDocument/2006/relationships/hyperlink" Target="http://www.kdfnet.de/bilder/suessgras.jpg" TargetMode="External"/><Relationship Id="rId4" Type="http://schemas.openxmlformats.org/officeDocument/2006/relationships/hyperlink" Target="http://sadogolik.ru/sites/default/files/82/valeriana.jpg" TargetMode="External"/><Relationship Id="rId9" Type="http://schemas.openxmlformats.org/officeDocument/2006/relationships/hyperlink" Target="http://im2-tub-ru.yandex.net/i?id=f1571d3ae78fb8611b8cece55fe1bd45-17-144&amp;n=21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643570" y="857232"/>
            <a:ext cx="22860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МКОУ «СОШ </a:t>
            </a:r>
            <a:r>
              <a:rPr lang="ru-RU" sz="1400" i="1" dirty="0" err="1" smtClean="0">
                <a:latin typeface="Times New Roman" pitchFamily="18" charset="0"/>
                <a:cs typeface="Times New Roman" pitchFamily="18" charset="0"/>
              </a:rPr>
              <a:t>ст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Евсино»</a:t>
            </a:r>
          </a:p>
          <a:p>
            <a:pPr algn="ctr"/>
            <a:r>
              <a:rPr lang="ru-RU" sz="1400" i="1" dirty="0" err="1" smtClean="0">
                <a:latin typeface="Times New Roman" pitchFamily="18" charset="0"/>
                <a:cs typeface="Times New Roman" pitchFamily="18" charset="0"/>
              </a:rPr>
              <a:t>Искитимского</a:t>
            </a: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 района</a:t>
            </a: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Новосибирской области</a:t>
            </a:r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5008" y="3786190"/>
            <a:ext cx="22806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Автор-составитель:</a:t>
            </a: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Фокина Лидия Петровна,</a:t>
            </a: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ctr"/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>2014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57752" y="2071678"/>
            <a:ext cx="39290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Интерактивная игра</a:t>
            </a:r>
          </a:p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«Помоги Незнайке»</a:t>
            </a:r>
          </a:p>
          <a:p>
            <a:pPr algn="ctr"/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Окружающий мир</a:t>
            </a:r>
            <a:endParaRPr lang="ru-RU" sz="2400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6786578" y="5715016"/>
            <a:ext cx="1428760" cy="571504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500042"/>
            <a:ext cx="3929090" cy="6143668"/>
          </a:xfrm>
          <a:prstGeom prst="rect">
            <a:avLst/>
          </a:prstGeom>
          <a:blipFill dpi="0" rotWithShape="1">
            <a:blip r:embed="rId2" cstate="email"/>
            <a:srcRect/>
            <a:stretch>
              <a:fillRect b="-8000"/>
            </a:stretch>
          </a:blipFill>
          <a:ln w="7620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0_87750_1e5d2933_M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flipH="1">
            <a:off x="3929058" y="3845312"/>
            <a:ext cx="1643074" cy="283288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вал 11"/>
          <p:cNvSpPr/>
          <p:nvPr/>
        </p:nvSpPr>
        <p:spPr>
          <a:xfrm>
            <a:off x="4786314" y="571480"/>
            <a:ext cx="4071966" cy="4286280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786314" y="571480"/>
            <a:ext cx="4071966" cy="4286280"/>
          </a:xfrm>
          <a:prstGeom prst="ellipse">
            <a:avLst/>
          </a:prstGeom>
          <a:blipFill dpi="0" rotWithShape="1">
            <a:blip r:embed="rId2" cstate="email">
              <a:grayscl/>
            </a:blip>
            <a:srcRect/>
            <a:stretch>
              <a:fillRect/>
            </a:stretch>
          </a:blipFill>
          <a:ln w="7620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786314" y="571480"/>
            <a:ext cx="4071966" cy="4286280"/>
          </a:xfrm>
          <a:prstGeom prst="ellipse">
            <a:avLst/>
          </a:prstGeom>
          <a:blipFill dpi="0" rotWithShape="1">
            <a:blip r:embed="rId2" cstate="email"/>
            <a:srcRect/>
            <a:stretch>
              <a:fillRect/>
            </a:stretch>
          </a:blipFill>
          <a:ln w="7620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страиваемая 5">
            <a:hlinkClick r:id="" action="ppaction://noaction" highlightClick="1"/>
          </p:cNvPr>
          <p:cNvSpPr/>
          <p:nvPr/>
        </p:nvSpPr>
        <p:spPr>
          <a:xfrm>
            <a:off x="1357290" y="5929330"/>
            <a:ext cx="2214578" cy="571504"/>
          </a:xfrm>
          <a:prstGeom prst="actionButtonBlank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ежеголовка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настраиваемая 6">
            <a:hlinkClick r:id="" action="ppaction://noaction" highlightClick="1"/>
          </p:cNvPr>
          <p:cNvSpPr/>
          <p:nvPr/>
        </p:nvSpPr>
        <p:spPr>
          <a:xfrm>
            <a:off x="1357290" y="5214950"/>
            <a:ext cx="2214578" cy="571504"/>
          </a:xfrm>
          <a:prstGeom prst="actionButtonBlank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цикорий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Управляющая кнопка: настраиваемая 7">
            <a:hlinkClick r:id="" action="ppaction://noaction" highlightClick="1"/>
          </p:cNvPr>
          <p:cNvSpPr/>
          <p:nvPr/>
        </p:nvSpPr>
        <p:spPr>
          <a:xfrm>
            <a:off x="1357290" y="4500570"/>
            <a:ext cx="2214578" cy="571504"/>
          </a:xfrm>
          <a:prstGeom prst="actionButtonBlank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живокость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>
            <a:off x="6786578" y="5715016"/>
            <a:ext cx="1428760" cy="571504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472" y="571480"/>
            <a:ext cx="3929090" cy="3857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полях и вдоль дорог летом ты меня узнаешь по голубым цветам с лепестками, как у ромашки, и длинным резным листьям. Бывает, меня высаживают в огородах и используют в салаты, а из корневища готовят напиток, похожий на кофе.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вал 11"/>
          <p:cNvSpPr/>
          <p:nvPr/>
        </p:nvSpPr>
        <p:spPr>
          <a:xfrm>
            <a:off x="4786314" y="571480"/>
            <a:ext cx="4071966" cy="4286280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786314" y="571480"/>
            <a:ext cx="4071966" cy="4286280"/>
          </a:xfrm>
          <a:prstGeom prst="ellipse">
            <a:avLst/>
          </a:prstGeom>
          <a:blipFill dpi="0" rotWithShape="1">
            <a:blip r:embed="rId2" cstate="email">
              <a:grayscl/>
            </a:blip>
            <a:srcRect/>
            <a:stretch>
              <a:fillRect/>
            </a:stretch>
          </a:blipFill>
          <a:ln w="7620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786314" y="571480"/>
            <a:ext cx="4071966" cy="4286280"/>
          </a:xfrm>
          <a:prstGeom prst="ellipse">
            <a:avLst/>
          </a:prstGeom>
          <a:blipFill dpi="0" rotWithShape="1">
            <a:blip r:embed="rId2" cstate="email"/>
            <a:srcRect/>
            <a:stretch>
              <a:fillRect/>
            </a:stretch>
          </a:blipFill>
          <a:ln w="7620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страиваемая 5">
            <a:hlinkClick r:id="" action="ppaction://noaction" highlightClick="1"/>
          </p:cNvPr>
          <p:cNvSpPr/>
          <p:nvPr/>
        </p:nvSpPr>
        <p:spPr>
          <a:xfrm>
            <a:off x="1357290" y="5929330"/>
            <a:ext cx="2214578" cy="571504"/>
          </a:xfrm>
          <a:prstGeom prst="actionButtonBlank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женьшень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настраиваемая 6">
            <a:hlinkClick r:id="" action="ppaction://noaction" highlightClick="1"/>
          </p:cNvPr>
          <p:cNvSpPr/>
          <p:nvPr/>
        </p:nvSpPr>
        <p:spPr>
          <a:xfrm>
            <a:off x="1357290" y="5214950"/>
            <a:ext cx="2214578" cy="571504"/>
          </a:xfrm>
          <a:prstGeom prst="actionButtonBlank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зубровка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Управляющая кнопка: настраиваемая 7">
            <a:hlinkClick r:id="" action="ppaction://noaction" highlightClick="1"/>
          </p:cNvPr>
          <p:cNvSpPr/>
          <p:nvPr/>
        </p:nvSpPr>
        <p:spPr>
          <a:xfrm>
            <a:off x="1357290" y="4500570"/>
            <a:ext cx="2214578" cy="571504"/>
          </a:xfrm>
          <a:prstGeom prst="actionButtonBlank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ежеголовка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>
            <a:off x="6786578" y="5715016"/>
            <a:ext cx="1428760" cy="571504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472" y="714356"/>
            <a:ext cx="392909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потаённых местах глухих дальневосточных лесов люди месяцами бродят, чтобы добыть мой корень. А в нём – целый набор веществ, делающих человека сильным, выносливым, быстрым. Мой корень похож на человечка.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вал 11"/>
          <p:cNvSpPr/>
          <p:nvPr/>
        </p:nvSpPr>
        <p:spPr>
          <a:xfrm>
            <a:off x="4786314" y="571480"/>
            <a:ext cx="4071966" cy="4286280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786314" y="571480"/>
            <a:ext cx="4071966" cy="4286280"/>
          </a:xfrm>
          <a:prstGeom prst="ellipse">
            <a:avLst/>
          </a:prstGeom>
          <a:blipFill dpi="0" rotWithShape="1">
            <a:blip r:embed="rId2" cstate="email"/>
            <a:srcRect/>
            <a:stretch>
              <a:fillRect b="-8000"/>
            </a:stretch>
          </a:blipFill>
          <a:ln w="7620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>
            <a:hlinkClick r:id="" action="ppaction://hlinkshowjump?jump=endshow"/>
          </p:cNvPr>
          <p:cNvSpPr/>
          <p:nvPr/>
        </p:nvSpPr>
        <p:spPr>
          <a:xfrm>
            <a:off x="6786578" y="5715016"/>
            <a:ext cx="1428760" cy="571504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Выход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034" y="500042"/>
            <a:ext cx="4000529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Ребята!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Давайте вместе беречь все растения Земли – от маленькой травинки до огромного дуба, от маленькой водоросли в озере до огромного баобаба в африканской саванне. Этим мы спасём нашу Землю и сохраним её для потомков.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Незнайка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571480"/>
            <a:ext cx="371477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Тамбиев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А. Х. Экологическая азбука для детей: Растения. М.: Школьная Пресса, 2000, 32 с. (Дошкольное воспитание и обучение. Приложение к журналу «Воспитание школьника». Вып.8, ч.2)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Фон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http://img-fotki.yandex.ru/get/6609/16969765.47/0_68db1_10b49906_XL.png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Незнайка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http://img-fotki.yandex.ru/get/9167/16969765.1b3/0_87750_1e5d2933_M.png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Валериана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http://sadogolik.ru/sites/default/files/82/valeriana.jpg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Аконит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http://xn--80aalcavxj6aza0c.xn--p1ai/data/1273743145aconitum_napellus1.jpg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Ежеголовка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http://media.nn.ru/data/forum/images/2011-03/32460662-273_2402.jpg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Женьшень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http://lechec.com.ua/image/cache/data/jzenshen-500x500.jpg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Живокость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http://spb-lo.ru/wp-content/uploads/2010/02/givokost.jpg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Иван-чай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http://im2-tub-ru.yandex.net/i?id=f1571d3ae78fb8611b8cece55fe1bd45-17-144&amp;n=21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Зубровка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http://www.kdfnet.de/bilder/suessgras.jpg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Наперстянка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http://www.vashsad.ua/rus/uploads/posts/2008-02/thumbs/1202992804_bezymjannyjj.jpg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Цикорий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2"/>
              </a:rPr>
              <a:t>http://www.fruitnews.ru/images/mart-2013/tr01-1_20a4e.jpg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44965" y="2428868"/>
            <a:ext cx="38796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Используемые источники: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возврат 3">
            <a:hlinkClick r:id="" action="ppaction://hlinkshowjump?jump=lastslideviewed" highlightClick="1"/>
          </p:cNvPr>
          <p:cNvSpPr/>
          <p:nvPr/>
        </p:nvSpPr>
        <p:spPr>
          <a:xfrm>
            <a:off x="7786710" y="5715016"/>
            <a:ext cx="571504" cy="571504"/>
          </a:xfrm>
          <a:prstGeom prst="actionButtonReturn">
            <a:avLst/>
          </a:prstGeom>
          <a:solidFill>
            <a:schemeClr val="accent6">
              <a:lumMod val="5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вал 11"/>
          <p:cNvSpPr/>
          <p:nvPr/>
        </p:nvSpPr>
        <p:spPr>
          <a:xfrm>
            <a:off x="4786314" y="571480"/>
            <a:ext cx="4071966" cy="4286280"/>
          </a:xfrm>
          <a:prstGeom prst="ellipse">
            <a:avLst/>
          </a:prstGeom>
          <a:blipFill>
            <a:blip r:embed="rId2" cstate="email"/>
            <a:stretch>
              <a:fillRect/>
            </a:stretch>
          </a:blipFill>
          <a:ln w="7620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642910" y="1000108"/>
            <a:ext cx="3786214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Ребята!</a:t>
            </a:r>
          </a:p>
          <a:p>
            <a:pPr algn="ctr"/>
            <a:endParaRPr lang="ru-RU" sz="8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мой коллекции очень много интересных растений, но названий я их не знаю. Помогите мне узнать, как же называется каждое из них.</a:t>
            </a:r>
          </a:p>
          <a:p>
            <a:pPr algn="ctr"/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Желаю удачи! 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документ 3">
            <a:hlinkClick r:id="" action="ppaction://hlinkshowjump?jump=lastslide" highlightClick="1"/>
          </p:cNvPr>
          <p:cNvSpPr/>
          <p:nvPr/>
        </p:nvSpPr>
        <p:spPr>
          <a:xfrm>
            <a:off x="8501090" y="571480"/>
            <a:ext cx="500066" cy="714380"/>
          </a:xfrm>
          <a:prstGeom prst="actionButtonDocument">
            <a:avLst/>
          </a:prstGeom>
          <a:solidFill>
            <a:schemeClr val="accent6">
              <a:lumMod val="5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>
            <a:hlinkClick r:id="" action="ppaction://hlinkshowjump?jump=nextslide"/>
          </p:cNvPr>
          <p:cNvSpPr/>
          <p:nvPr/>
        </p:nvSpPr>
        <p:spPr>
          <a:xfrm>
            <a:off x="5786446" y="5715016"/>
            <a:ext cx="2428892" cy="571504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Начать игру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вал 11"/>
          <p:cNvSpPr/>
          <p:nvPr/>
        </p:nvSpPr>
        <p:spPr>
          <a:xfrm>
            <a:off x="4786314" y="571480"/>
            <a:ext cx="4071966" cy="4286280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786314" y="571480"/>
            <a:ext cx="4071966" cy="4286280"/>
          </a:xfrm>
          <a:prstGeom prst="ellipse">
            <a:avLst/>
          </a:prstGeom>
          <a:blipFill dpi="0" rotWithShape="1">
            <a:blip r:embed="rId2" cstate="email">
              <a:grayscl/>
            </a:blip>
            <a:srcRect/>
            <a:stretch>
              <a:fillRect/>
            </a:stretch>
          </a:blipFill>
          <a:ln w="7620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786314" y="571480"/>
            <a:ext cx="4071966" cy="4286280"/>
          </a:xfrm>
          <a:prstGeom prst="ellipse">
            <a:avLst/>
          </a:prstGeom>
          <a:blipFill dpi="0" rotWithShape="1">
            <a:blip r:embed="rId2" cstate="email"/>
            <a:srcRect/>
            <a:stretch>
              <a:fillRect/>
            </a:stretch>
          </a:blipFill>
          <a:ln w="7620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страиваемая 5">
            <a:hlinkClick r:id="" action="ppaction://noaction" highlightClick="1"/>
          </p:cNvPr>
          <p:cNvSpPr/>
          <p:nvPr/>
        </p:nvSpPr>
        <p:spPr>
          <a:xfrm>
            <a:off x="1357290" y="5929330"/>
            <a:ext cx="2214578" cy="571504"/>
          </a:xfrm>
          <a:prstGeom prst="actionButtonBlank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живокость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настраиваемая 6">
            <a:hlinkClick r:id="" action="ppaction://noaction" highlightClick="1"/>
          </p:cNvPr>
          <p:cNvSpPr/>
          <p:nvPr/>
        </p:nvSpPr>
        <p:spPr>
          <a:xfrm>
            <a:off x="1357290" y="5214950"/>
            <a:ext cx="2214578" cy="571504"/>
          </a:xfrm>
          <a:prstGeom prst="actionButtonBlank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женьшень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Управляющая кнопка: настраиваемая 7">
            <a:hlinkClick r:id="" action="ppaction://noaction" highlightClick="1"/>
          </p:cNvPr>
          <p:cNvSpPr/>
          <p:nvPr/>
        </p:nvSpPr>
        <p:spPr>
          <a:xfrm>
            <a:off x="1357290" y="4500570"/>
            <a:ext cx="2214578" cy="571504"/>
          </a:xfrm>
          <a:prstGeom prst="actionButtonBlank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ежеголовка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>
            <a:off x="6786578" y="5715016"/>
            <a:ext cx="1428760" cy="571504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472" y="571480"/>
            <a:ext cx="392909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Ты встретишь меня в прудах, озёрах, речках. Моё корневище лежит на дне, а длинные как ленты листья поднимаются сквозь толщу воды и верхней частью выходят на поверхность. Плоды напоминают ежика, отсюда и моё название.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вал 11"/>
          <p:cNvSpPr/>
          <p:nvPr/>
        </p:nvSpPr>
        <p:spPr>
          <a:xfrm>
            <a:off x="4786314" y="571480"/>
            <a:ext cx="4071966" cy="4286280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786314" y="571480"/>
            <a:ext cx="4071966" cy="4286280"/>
          </a:xfrm>
          <a:prstGeom prst="ellipse">
            <a:avLst/>
          </a:prstGeom>
          <a:blipFill dpi="0" rotWithShape="1">
            <a:blip r:embed="rId2" cstate="email">
              <a:grayscl/>
            </a:blip>
            <a:srcRect/>
            <a:stretch>
              <a:fillRect/>
            </a:stretch>
          </a:blipFill>
          <a:ln w="7620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786314" y="571480"/>
            <a:ext cx="4071966" cy="4286280"/>
          </a:xfrm>
          <a:prstGeom prst="ellipse">
            <a:avLst/>
          </a:prstGeom>
          <a:blipFill dpi="0" rotWithShape="1">
            <a:blip r:embed="rId2" cstate="email"/>
            <a:srcRect/>
            <a:stretch>
              <a:fillRect/>
            </a:stretch>
          </a:blipFill>
          <a:ln w="7620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страиваемая 5">
            <a:hlinkClick r:id="" action="ppaction://noaction" highlightClick="1"/>
          </p:cNvPr>
          <p:cNvSpPr/>
          <p:nvPr/>
        </p:nvSpPr>
        <p:spPr>
          <a:xfrm>
            <a:off x="1357290" y="5929330"/>
            <a:ext cx="2214578" cy="571504"/>
          </a:xfrm>
          <a:prstGeom prst="actionButtonBlank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ежеголовка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настраиваемая 6">
            <a:hlinkClick r:id="" action="ppaction://noaction" highlightClick="1"/>
          </p:cNvPr>
          <p:cNvSpPr/>
          <p:nvPr/>
        </p:nvSpPr>
        <p:spPr>
          <a:xfrm>
            <a:off x="1357290" y="5214950"/>
            <a:ext cx="2214578" cy="571504"/>
          </a:xfrm>
          <a:prstGeom prst="actionButtonBlank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иван-чай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Управляющая кнопка: настраиваемая 7">
            <a:hlinkClick r:id="" action="ppaction://noaction" highlightClick="1"/>
          </p:cNvPr>
          <p:cNvSpPr/>
          <p:nvPr/>
        </p:nvSpPr>
        <p:spPr>
          <a:xfrm>
            <a:off x="1357290" y="4500570"/>
            <a:ext cx="2214578" cy="571504"/>
          </a:xfrm>
          <a:prstGeom prst="actionButtonBlank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живокость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>
            <a:off x="6786578" y="5715016"/>
            <a:ext cx="1428760" cy="571504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034" y="428604"/>
            <a:ext cx="407196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Второе моё название – кипрей. Высокие кисти моих ярко-розовых, почти малиновых цветов как пики поднимаются в июле вдоль дорог, на лугах, опушках, на местах былых лесных пожаров. Я медонос – даю нектар пчёлам. Мои листья и цветы используют в качестве заварки.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вал 11"/>
          <p:cNvSpPr/>
          <p:nvPr/>
        </p:nvSpPr>
        <p:spPr>
          <a:xfrm>
            <a:off x="4786314" y="571480"/>
            <a:ext cx="4071966" cy="4286280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786314" y="571480"/>
            <a:ext cx="4071966" cy="4286280"/>
          </a:xfrm>
          <a:prstGeom prst="ellipse">
            <a:avLst/>
          </a:prstGeom>
          <a:blipFill dpi="0" rotWithShape="1">
            <a:blip r:embed="rId2" cstate="email">
              <a:grayscl/>
            </a:blip>
            <a:srcRect/>
            <a:stretch>
              <a:fillRect/>
            </a:stretch>
          </a:blipFill>
          <a:ln w="7620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786314" y="571480"/>
            <a:ext cx="4071966" cy="4286280"/>
          </a:xfrm>
          <a:prstGeom prst="ellipse">
            <a:avLst/>
          </a:prstGeom>
          <a:blipFill dpi="0" rotWithShape="1">
            <a:blip r:embed="rId2" cstate="email"/>
            <a:srcRect/>
            <a:stretch>
              <a:fillRect/>
            </a:stretch>
          </a:blipFill>
          <a:ln w="7620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страиваемая 5">
            <a:hlinkClick r:id="" action="ppaction://noaction" highlightClick="1"/>
          </p:cNvPr>
          <p:cNvSpPr/>
          <p:nvPr/>
        </p:nvSpPr>
        <p:spPr>
          <a:xfrm>
            <a:off x="1357290" y="5929330"/>
            <a:ext cx="2214578" cy="571504"/>
          </a:xfrm>
          <a:prstGeom prst="actionButtonBlank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валериана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настраиваемая 6">
            <a:hlinkClick r:id="" action="ppaction://noaction" highlightClick="1"/>
          </p:cNvPr>
          <p:cNvSpPr/>
          <p:nvPr/>
        </p:nvSpPr>
        <p:spPr>
          <a:xfrm>
            <a:off x="1357290" y="5214950"/>
            <a:ext cx="2214578" cy="571504"/>
          </a:xfrm>
          <a:prstGeom prst="actionButtonBlank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женьшень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Управляющая кнопка: настраиваемая 7">
            <a:hlinkClick r:id="" action="ppaction://noaction" highlightClick="1"/>
          </p:cNvPr>
          <p:cNvSpPr/>
          <p:nvPr/>
        </p:nvSpPr>
        <p:spPr>
          <a:xfrm>
            <a:off x="1357290" y="4500570"/>
            <a:ext cx="2214578" cy="571504"/>
          </a:xfrm>
          <a:prstGeom prst="actionButtonBlank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ежеголовка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>
            <a:off x="6786578" y="5715016"/>
            <a:ext cx="1428760" cy="571504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472" y="714356"/>
            <a:ext cx="392909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 многолетняя трава с высоким стеблем и мелкими красноватыми цветами. Из моих корней  с давних пор делают пахучие лекарственные настойки. Когда человек сильно волнуется – ему дают мои капли для успокоения.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вал 11"/>
          <p:cNvSpPr/>
          <p:nvPr/>
        </p:nvSpPr>
        <p:spPr>
          <a:xfrm>
            <a:off x="4786314" y="571480"/>
            <a:ext cx="4071966" cy="4286280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786314" y="571480"/>
            <a:ext cx="4071966" cy="4286280"/>
          </a:xfrm>
          <a:prstGeom prst="ellipse">
            <a:avLst/>
          </a:prstGeom>
          <a:blipFill dpi="0" rotWithShape="1">
            <a:blip r:embed="rId2" cstate="email">
              <a:grayscl/>
            </a:blip>
            <a:srcRect/>
            <a:stretch>
              <a:fillRect/>
            </a:stretch>
          </a:blipFill>
          <a:ln w="7620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786314" y="571480"/>
            <a:ext cx="4071966" cy="4286280"/>
          </a:xfrm>
          <a:prstGeom prst="ellipse">
            <a:avLst/>
          </a:prstGeom>
          <a:blipFill dpi="0" rotWithShape="1">
            <a:blip r:embed="rId2" cstate="email"/>
            <a:srcRect/>
            <a:stretch>
              <a:fillRect/>
            </a:stretch>
          </a:blipFill>
          <a:ln w="7620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страиваемая 5">
            <a:hlinkClick r:id="" action="ppaction://noaction" highlightClick="1"/>
          </p:cNvPr>
          <p:cNvSpPr/>
          <p:nvPr/>
        </p:nvSpPr>
        <p:spPr>
          <a:xfrm>
            <a:off x="1357290" y="5929330"/>
            <a:ext cx="2214578" cy="571504"/>
          </a:xfrm>
          <a:prstGeom prst="actionButtonBlank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иван-чай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настраиваемая 6">
            <a:hlinkClick r:id="" action="ppaction://noaction" highlightClick="1"/>
          </p:cNvPr>
          <p:cNvSpPr/>
          <p:nvPr/>
        </p:nvSpPr>
        <p:spPr>
          <a:xfrm>
            <a:off x="1357290" y="5214950"/>
            <a:ext cx="2214578" cy="571504"/>
          </a:xfrm>
          <a:prstGeom prst="actionButtonBlank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женьшень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Управляющая кнопка: настраиваемая 7">
            <a:hlinkClick r:id="" action="ppaction://noaction" highlightClick="1"/>
          </p:cNvPr>
          <p:cNvSpPr/>
          <p:nvPr/>
        </p:nvSpPr>
        <p:spPr>
          <a:xfrm>
            <a:off x="1357290" y="4500570"/>
            <a:ext cx="2214578" cy="571504"/>
          </a:xfrm>
          <a:prstGeom prst="actionButtonBlank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живокость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>
            <a:off x="6786578" y="5715016"/>
            <a:ext cx="1428760" cy="571504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472" y="571480"/>
            <a:ext cx="392909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Меня ещё называют дельфиниум. Мои голубые,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иолетовые, синие цветы образуют крупные стоячие кисти на высоких стеблях. Шмели так и вьются возле них, опыляют и в награду получают сладкий нектар.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вал 11"/>
          <p:cNvSpPr/>
          <p:nvPr/>
        </p:nvSpPr>
        <p:spPr>
          <a:xfrm>
            <a:off x="4786314" y="571480"/>
            <a:ext cx="4071966" cy="4286280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786314" y="571480"/>
            <a:ext cx="4071966" cy="4286280"/>
          </a:xfrm>
          <a:prstGeom prst="ellipse">
            <a:avLst/>
          </a:prstGeom>
          <a:blipFill dpi="0" rotWithShape="1">
            <a:blip r:embed="rId2" cstate="email">
              <a:grayscl/>
            </a:blip>
            <a:srcRect/>
            <a:stretch>
              <a:fillRect/>
            </a:stretch>
          </a:blipFill>
          <a:ln w="7620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786314" y="571480"/>
            <a:ext cx="4071966" cy="4286280"/>
          </a:xfrm>
          <a:prstGeom prst="ellipse">
            <a:avLst/>
          </a:prstGeom>
          <a:blipFill dpi="0" rotWithShape="1">
            <a:blip r:embed="rId2" cstate="email"/>
            <a:srcRect/>
            <a:stretch>
              <a:fillRect/>
            </a:stretch>
          </a:blipFill>
          <a:ln w="7620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страиваемая 5">
            <a:hlinkClick r:id="" action="ppaction://noaction" highlightClick="1"/>
          </p:cNvPr>
          <p:cNvSpPr/>
          <p:nvPr/>
        </p:nvSpPr>
        <p:spPr>
          <a:xfrm>
            <a:off x="1357290" y="5929330"/>
            <a:ext cx="2214578" cy="571504"/>
          </a:xfrm>
          <a:prstGeom prst="actionButtonBlank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ежеголовка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настраиваемая 6">
            <a:hlinkClick r:id="" action="ppaction://noaction" highlightClick="1"/>
          </p:cNvPr>
          <p:cNvSpPr/>
          <p:nvPr/>
        </p:nvSpPr>
        <p:spPr>
          <a:xfrm>
            <a:off x="1357290" y="5214950"/>
            <a:ext cx="2214578" cy="571504"/>
          </a:xfrm>
          <a:prstGeom prst="actionButtonBlank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зубровка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Управляющая кнопка: настраиваемая 7">
            <a:hlinkClick r:id="" action="ppaction://noaction" highlightClick="1"/>
          </p:cNvPr>
          <p:cNvSpPr/>
          <p:nvPr/>
        </p:nvSpPr>
        <p:spPr>
          <a:xfrm>
            <a:off x="1357290" y="4500570"/>
            <a:ext cx="2214578" cy="571504"/>
          </a:xfrm>
          <a:prstGeom prst="actionButtonBlank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живокость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>
            <a:off x="6786578" y="5715016"/>
            <a:ext cx="1428760" cy="571504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034" y="642918"/>
            <a:ext cx="407196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 злак, мои метёлки встретишь на лугах, полях, лесных опушках. У меня приятный запах, а из моих корневищ делают отличные ароматные настойки. Меня очень любят зубры, предпочитая всем другим травам, - оттого и пошло моё название.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вал 11"/>
          <p:cNvSpPr/>
          <p:nvPr/>
        </p:nvSpPr>
        <p:spPr>
          <a:xfrm>
            <a:off x="4786314" y="571480"/>
            <a:ext cx="4071966" cy="4286280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786314" y="571480"/>
            <a:ext cx="4071966" cy="4286280"/>
          </a:xfrm>
          <a:prstGeom prst="ellipse">
            <a:avLst/>
          </a:prstGeom>
          <a:blipFill dpi="0" rotWithShape="1">
            <a:blip r:embed="rId2" cstate="email">
              <a:grayscl/>
            </a:blip>
            <a:srcRect/>
            <a:tile tx="0" ty="0" sx="100000" sy="100000" flip="none" algn="tl"/>
          </a:blipFill>
          <a:ln w="7620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786314" y="571480"/>
            <a:ext cx="4071966" cy="4286280"/>
          </a:xfrm>
          <a:prstGeom prst="ellipse">
            <a:avLst/>
          </a:prstGeom>
          <a:blipFill dpi="0" rotWithShape="1">
            <a:blip r:embed="rId2" cstate="email"/>
            <a:srcRect/>
            <a:tile tx="0" ty="0" sx="100000" sy="100000" flip="none" algn="tl"/>
          </a:blipFill>
          <a:ln w="7620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страиваемая 5">
            <a:hlinkClick r:id="" action="ppaction://noaction" highlightClick="1"/>
          </p:cNvPr>
          <p:cNvSpPr/>
          <p:nvPr/>
        </p:nvSpPr>
        <p:spPr>
          <a:xfrm>
            <a:off x="1357290" y="5929330"/>
            <a:ext cx="2214578" cy="571504"/>
          </a:xfrm>
          <a:prstGeom prst="actionButtonBlank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аконит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настраиваемая 6">
            <a:hlinkClick r:id="" action="ppaction://noaction" highlightClick="1"/>
          </p:cNvPr>
          <p:cNvSpPr/>
          <p:nvPr/>
        </p:nvSpPr>
        <p:spPr>
          <a:xfrm>
            <a:off x="1357290" y="5214950"/>
            <a:ext cx="2214578" cy="571504"/>
          </a:xfrm>
          <a:prstGeom prst="actionButtonBlank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женьшень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Управляющая кнопка: настраиваемая 7">
            <a:hlinkClick r:id="" action="ppaction://noaction" highlightClick="1"/>
          </p:cNvPr>
          <p:cNvSpPr/>
          <p:nvPr/>
        </p:nvSpPr>
        <p:spPr>
          <a:xfrm>
            <a:off x="1357290" y="4500570"/>
            <a:ext cx="2214578" cy="571504"/>
          </a:xfrm>
          <a:prstGeom prst="actionButtonBlank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ежеголовка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>
            <a:off x="6786578" y="5715016"/>
            <a:ext cx="1428760" cy="571504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034" y="500042"/>
            <a:ext cx="400052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Моё второе имя – борец. Листья у меня рассечённые и напоминают расставленные пальцы, а цветы собраны в крупные красивые кисти синего, фиолетового или жёлтого цвета. Меня используют в медицине как средство, понижающее жар и утоляющее боль.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вал 11"/>
          <p:cNvSpPr/>
          <p:nvPr/>
        </p:nvSpPr>
        <p:spPr>
          <a:xfrm>
            <a:off x="4786314" y="571480"/>
            <a:ext cx="4071966" cy="4286280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786314" y="571480"/>
            <a:ext cx="4071966" cy="4286280"/>
          </a:xfrm>
          <a:prstGeom prst="ellipse">
            <a:avLst/>
          </a:prstGeom>
          <a:blipFill dpi="0" rotWithShape="1">
            <a:blip r:embed="rId2" cstate="email">
              <a:grayscl/>
            </a:blip>
            <a:srcRect/>
            <a:stretch>
              <a:fillRect t="-10000"/>
            </a:stretch>
          </a:blipFill>
          <a:ln w="7620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786314" y="571480"/>
            <a:ext cx="4071966" cy="4286280"/>
          </a:xfrm>
          <a:prstGeom prst="ellipse">
            <a:avLst/>
          </a:prstGeom>
          <a:blipFill dpi="0" rotWithShape="1">
            <a:blip r:embed="rId2" cstate="email"/>
            <a:srcRect/>
            <a:stretch>
              <a:fillRect t="-10000"/>
            </a:stretch>
          </a:blipFill>
          <a:ln w="7620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страиваемая 5">
            <a:hlinkClick r:id="" action="ppaction://noaction" highlightClick="1"/>
          </p:cNvPr>
          <p:cNvSpPr/>
          <p:nvPr/>
        </p:nvSpPr>
        <p:spPr>
          <a:xfrm>
            <a:off x="1357290" y="5929330"/>
            <a:ext cx="2214578" cy="571504"/>
          </a:xfrm>
          <a:prstGeom prst="actionButtonBlank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иван-чай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настраиваемая 6">
            <a:hlinkClick r:id="" action="ppaction://noaction" highlightClick="1"/>
          </p:cNvPr>
          <p:cNvSpPr/>
          <p:nvPr/>
        </p:nvSpPr>
        <p:spPr>
          <a:xfrm>
            <a:off x="1357290" y="5214950"/>
            <a:ext cx="2214578" cy="571504"/>
          </a:xfrm>
          <a:prstGeom prst="actionButtonBlank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женьшень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Управляющая кнопка: настраиваемая 7">
            <a:hlinkClick r:id="" action="ppaction://noaction" highlightClick="1"/>
          </p:cNvPr>
          <p:cNvSpPr/>
          <p:nvPr/>
        </p:nvSpPr>
        <p:spPr>
          <a:xfrm>
            <a:off x="1357290" y="4500570"/>
            <a:ext cx="2214578" cy="571504"/>
          </a:xfrm>
          <a:prstGeom prst="actionButtonBlank">
            <a:avLst/>
          </a:prstGeom>
          <a:solidFill>
            <a:schemeClr val="accent6">
              <a:lumMod val="50000"/>
            </a:schemeClr>
          </a:solidFill>
          <a:ln w="57150"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наперстянка</a:t>
            </a:r>
            <a:endParaRPr lang="ru-RU" sz="27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право 8">
            <a:hlinkClick r:id="" action="ppaction://hlinkshowjump?jump=nextslide"/>
          </p:cNvPr>
          <p:cNvSpPr/>
          <p:nvPr/>
        </p:nvSpPr>
        <p:spPr>
          <a:xfrm>
            <a:off x="6786578" y="5715016"/>
            <a:ext cx="1428760" cy="571504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034" y="428604"/>
            <a:ext cx="4071966" cy="4226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моего цветка нижний лепесток вытянутый и большой – как будто площадка для посадки. Прилетайте, пчёлы и шмели, садитесь, опыляйте меня, ползайте по густым кистям цветов – они полны нектара. А в моих листьях содержатся полезные вещества, которые применяют в медицине.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607</Words>
  <Application>Microsoft Office PowerPoint</Application>
  <PresentationFormat>Экран (4:3)</PresentationFormat>
  <Paragraphs>79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14</cp:revision>
  <dcterms:created xsi:type="dcterms:W3CDTF">2014-08-28T16:09:30Z</dcterms:created>
  <dcterms:modified xsi:type="dcterms:W3CDTF">2014-12-15T15:29:39Z</dcterms:modified>
</cp:coreProperties>
</file>