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media1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60" r:id="rId3"/>
    <p:sldId id="256" r:id="rId4"/>
    <p:sldId id="258" r:id="rId5"/>
    <p:sldId id="261" r:id="rId6"/>
    <p:sldId id="262" r:id="rId7"/>
    <p:sldId id="263" r:id="rId8"/>
    <p:sldId id="264" r:id="rId9"/>
    <p:sldId id="265" r:id="rId10"/>
    <p:sldId id="268" r:id="rId11"/>
    <p:sldId id="269" r:id="rId12"/>
    <p:sldId id="271" r:id="rId13"/>
    <p:sldId id="273" r:id="rId14"/>
    <p:sldId id="259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62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0A12D-A13B-496A-984E-EBA69859FB3D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E29F21-581D-4E51-9512-D644C4463F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333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E29F21-581D-4E51-9512-D644C4463F4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048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16318-C48B-4CCE-BBBC-FDE90BB13793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CB160-8ACD-4A29-B07B-0509139BA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028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16318-C48B-4CCE-BBBC-FDE90BB13793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CB160-8ACD-4A29-B07B-0509139BA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664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16318-C48B-4CCE-BBBC-FDE90BB13793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CB160-8ACD-4A29-B07B-0509139BA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656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16318-C48B-4CCE-BBBC-FDE90BB13793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CB160-8ACD-4A29-B07B-0509139BA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533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6108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80084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6108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80084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5982320"/>
            <a:ext cx="2133600" cy="365125"/>
          </a:xfrm>
        </p:spPr>
        <p:txBody>
          <a:bodyPr/>
          <a:lstStyle/>
          <a:p>
            <a:fld id="{60916318-C48B-4CCE-BBBC-FDE90BB13793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5982320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5982320"/>
            <a:ext cx="2133600" cy="365125"/>
          </a:xfrm>
        </p:spPr>
        <p:txBody>
          <a:bodyPr/>
          <a:lstStyle/>
          <a:p>
            <a:fld id="{74CCB160-8ACD-4A29-B07B-0509139BAE4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extBox 9"/>
          <p:cNvSpPr txBox="1"/>
          <p:nvPr userDrawn="1"/>
        </p:nvSpPr>
        <p:spPr>
          <a:xfrm>
            <a:off x="3068355" y="980728"/>
            <a:ext cx="3519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интерактивная игра</a:t>
            </a:r>
            <a:endParaRPr lang="ru-RU" sz="2400" dirty="0">
              <a:ln w="10160">
                <a:solidFill>
                  <a:srgbClr val="6633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2823823" y="2793122"/>
            <a:ext cx="3519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русский язык </a:t>
            </a:r>
          </a:p>
          <a:p>
            <a:pPr algn="ctr"/>
            <a:r>
              <a:rPr lang="ru-RU" sz="20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3 класс</a:t>
            </a:r>
            <a:endParaRPr lang="ru-RU" sz="2000" dirty="0">
              <a:ln w="10160">
                <a:solidFill>
                  <a:srgbClr val="6633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2" name="Picture 2" descr="C:\Users\Admin\Desktop\9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900" y="1468407"/>
            <a:ext cx="8875713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 userDrawn="1"/>
        </p:nvSpPr>
        <p:spPr>
          <a:xfrm>
            <a:off x="3203848" y="4797152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dirty="0" smtClean="0">
                <a:solidFill>
                  <a:srgbClr val="996633"/>
                </a:solidFill>
                <a:latin typeface="Comic Sans MS" pitchFamily="66" charset="0"/>
              </a:rPr>
              <a:t>         Автор Ищенко Е.А.</a:t>
            </a:r>
          </a:p>
          <a:p>
            <a:pPr algn="ctr">
              <a:lnSpc>
                <a:spcPct val="150000"/>
              </a:lnSpc>
            </a:pPr>
            <a:r>
              <a:rPr lang="ru-RU" sz="1200" dirty="0" smtClean="0">
                <a:solidFill>
                  <a:srgbClr val="996633"/>
                </a:solidFill>
                <a:latin typeface="Comic Sans MS" pitchFamily="66" charset="0"/>
              </a:rPr>
              <a:t>учитель начальных классов</a:t>
            </a:r>
          </a:p>
          <a:p>
            <a:pPr>
              <a:lnSpc>
                <a:spcPct val="150000"/>
              </a:lnSpc>
            </a:pPr>
            <a:r>
              <a:rPr lang="ru-RU" sz="1200" dirty="0">
                <a:solidFill>
                  <a:srgbClr val="996633"/>
                </a:solidFill>
                <a:latin typeface="Comic Sans MS" pitchFamily="66" charset="0"/>
              </a:rPr>
              <a:t> </a:t>
            </a:r>
            <a:r>
              <a:rPr lang="ru-RU" sz="1200" dirty="0" smtClean="0">
                <a:solidFill>
                  <a:srgbClr val="996633"/>
                </a:solidFill>
                <a:latin typeface="Comic Sans MS" pitchFamily="66" charset="0"/>
              </a:rPr>
              <a:t>         МБОУ ЕСШ №2 </a:t>
            </a:r>
          </a:p>
          <a:p>
            <a:pPr algn="ctr">
              <a:lnSpc>
                <a:spcPct val="150000"/>
              </a:lnSpc>
            </a:pPr>
            <a:r>
              <a:rPr lang="ru-RU" sz="1200" dirty="0" smtClean="0">
                <a:solidFill>
                  <a:srgbClr val="996633"/>
                </a:solidFill>
                <a:latin typeface="Comic Sans MS" pitchFamily="66" charset="0"/>
              </a:rPr>
              <a:t>г. Елизова, Камчатского края</a:t>
            </a:r>
            <a:endParaRPr lang="ru-RU" sz="1200" dirty="0">
              <a:solidFill>
                <a:srgbClr val="996633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119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16318-C48B-4CCE-BBBC-FDE90BB13793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CB160-8ACD-4A29-B07B-0509139BA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135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916318-C48B-4CCE-BBBC-FDE90BB13793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CB160-8ACD-4A29-B07B-0509139BAE4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07504" y="6538912"/>
            <a:ext cx="123623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0" dirty="0" smtClean="0">
                <a:solidFill>
                  <a:srgbClr val="002060"/>
                </a:solidFill>
                <a:latin typeface="Comic Sans MS" pitchFamily="66" charset="0"/>
              </a:rPr>
              <a:t>elenaishh.blogspot.ru</a:t>
            </a:r>
            <a:endParaRPr lang="ru-RU" sz="800" b="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106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8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pultus.ucoz.ru/NOVOSTI/3b71272d57cd_960_auto.jpg" TargetMode="External"/><Relationship Id="rId13" Type="http://schemas.openxmlformats.org/officeDocument/2006/relationships/hyperlink" Target="http://zvezdochka-31.ucoz.ru/88578402_large_85.png" TargetMode="External"/><Relationship Id="rId3" Type="http://schemas.openxmlformats.org/officeDocument/2006/relationships/slide" Target="slide1.xml"/><Relationship Id="rId7" Type="http://schemas.openxmlformats.org/officeDocument/2006/relationships/hyperlink" Target="http://img-fotki.yandex.ru/get/6426/54833049.7d/0_b62bc_5cdf94cd_orig.gif" TargetMode="External"/><Relationship Id="rId12" Type="http://schemas.openxmlformats.org/officeDocument/2006/relationships/hyperlink" Target="https://img-fotki.yandex.ru/get/9554/134091466.a7/0_c295b_3040d9ba_M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gifok.net/images/2015/10/03/wildflowers_101.md.png" TargetMode="External"/><Relationship Id="rId11" Type="http://schemas.openxmlformats.org/officeDocument/2006/relationships/hyperlink" Target="https://img-fotki.yandex.ru/get/9555/134091466.a7/0_c2958_dcbe301d_M" TargetMode="External"/><Relationship Id="rId5" Type="http://schemas.openxmlformats.org/officeDocument/2006/relationships/hyperlink" Target="http://gifok.net/images/2015/10/03/wildflowers_095.md.png" TargetMode="External"/><Relationship Id="rId10" Type="http://schemas.openxmlformats.org/officeDocument/2006/relationships/hyperlink" Target="http://zaikinmir.ru/kartinki/images/kotenok-gav/kotenok-gav-kartinki-22.jpg" TargetMode="External"/><Relationship Id="rId4" Type="http://schemas.openxmlformats.org/officeDocument/2006/relationships/hyperlink" Target="http://dnz45.edu.vn.ua/wp-content/uploads/2015/02/img.php_.png" TargetMode="External"/><Relationship Id="rId9" Type="http://schemas.openxmlformats.org/officeDocument/2006/relationships/hyperlink" Target="http://static2.keep4u.ru/2012/10/14/37e75fb451f320019afae7eac32794c0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Управляющая кнопка: сведения 7">
            <a:hlinkClick r:id="rId3" action="ppaction://hlinksldjump" highlightClick="1"/>
          </p:cNvPr>
          <p:cNvSpPr/>
          <p:nvPr/>
        </p:nvSpPr>
        <p:spPr>
          <a:xfrm>
            <a:off x="179512" y="6282700"/>
            <a:ext cx="373619" cy="288032"/>
          </a:xfrm>
          <a:prstGeom prst="actionButtonInformation">
            <a:avLst/>
          </a:prstGeom>
          <a:solidFill>
            <a:srgbClr val="FFFF00"/>
          </a:solidFill>
          <a:ln w="0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ашивка 3">
            <a:hlinkClick r:id="" action="ppaction://hlinkshowjump?jump=nextslide"/>
          </p:cNvPr>
          <p:cNvSpPr/>
          <p:nvPr/>
        </p:nvSpPr>
        <p:spPr>
          <a:xfrm>
            <a:off x="8532440" y="6282700"/>
            <a:ext cx="288032" cy="288032"/>
          </a:xfrm>
          <a:prstGeom prst="chevron">
            <a:avLst/>
          </a:prstGeom>
          <a:solidFill>
            <a:srgbClr val="FFFF00"/>
          </a:solidFill>
          <a:ln w="25400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42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>
              <a:snd r:embed="rId2" name="1.wav"/>
            </a:hlinkClick>
          </p:cNvPr>
          <p:cNvSpPr/>
          <p:nvPr/>
        </p:nvSpPr>
        <p:spPr>
          <a:xfrm>
            <a:off x="2771800" y="4426236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(в)метро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>
            <a:hlinkClick r:id="rId3" action="ppaction://hlinksldjump">
              <a:snd r:embed="rId4" name="2.wav"/>
            </a:hlinkClick>
          </p:cNvPr>
          <p:cNvSpPr/>
          <p:nvPr/>
        </p:nvSpPr>
        <p:spPr>
          <a:xfrm>
            <a:off x="6012160" y="4437112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(в)ход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452857"/>
            <a:ext cx="5602519" cy="1319959"/>
          </a:xfrm>
          <a:prstGeom prst="roundRect">
            <a:avLst/>
          </a:prstGeom>
          <a:solidFill>
            <a:schemeClr val="bg2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Выбери слово, которое </a:t>
            </a:r>
            <a:r>
              <a:rPr lang="ru-RU" sz="2400" dirty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подойдет </a:t>
            </a:r>
          </a:p>
          <a:p>
            <a:pPr algn="ctr"/>
            <a:r>
              <a:rPr lang="ru-RU" sz="2400" dirty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к этой группе слов:</a:t>
            </a:r>
          </a:p>
          <a:p>
            <a:pPr algn="ctr"/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(из)чашки, (над)полем, (до)яблони </a:t>
            </a:r>
            <a:endParaRPr lang="ru-RU" sz="2400" dirty="0">
              <a:ln w="10160">
                <a:solidFill>
                  <a:srgbClr val="663300"/>
                </a:solidFill>
                <a:prstDash val="solid"/>
              </a:ln>
              <a:solidFill>
                <a:srgbClr val="996633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24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>
              <a:snd r:embed="rId3" name="2.wav"/>
            </a:hlinkClick>
          </p:cNvPr>
          <p:cNvSpPr/>
          <p:nvPr/>
        </p:nvSpPr>
        <p:spPr>
          <a:xfrm>
            <a:off x="2771800" y="4426236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слитно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4" name="1.wav"/>
            </a:hlinkClick>
          </p:cNvPr>
          <p:cNvSpPr/>
          <p:nvPr/>
        </p:nvSpPr>
        <p:spPr>
          <a:xfrm>
            <a:off x="6012160" y="4437112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раздельно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71600" y="452857"/>
            <a:ext cx="5602519" cy="1319959"/>
          </a:xfrm>
          <a:prstGeom prst="roundRect">
            <a:avLst/>
          </a:prstGeom>
          <a:solidFill>
            <a:schemeClr val="bg2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Как пишутся слова:</a:t>
            </a:r>
          </a:p>
          <a:p>
            <a:pPr algn="ctr"/>
            <a:r>
              <a:rPr lang="ru-RU" sz="2400" dirty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 (к)калитке, (по)грибы, </a:t>
            </a:r>
          </a:p>
          <a:p>
            <a:pPr algn="ctr"/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(на)лестницу, </a:t>
            </a:r>
            <a:r>
              <a:rPr lang="ru-RU" sz="2400" dirty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(за)малиной</a:t>
            </a:r>
          </a:p>
        </p:txBody>
      </p:sp>
    </p:spTree>
    <p:extLst>
      <p:ext uri="{BB962C8B-B14F-4D97-AF65-F5344CB8AC3E}">
        <p14:creationId xmlns:p14="http://schemas.microsoft.com/office/powerpoint/2010/main" val="410801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>
              <a:snd r:embed="rId3" name="2.wav"/>
            </a:hlinkClick>
          </p:cNvPr>
          <p:cNvSpPr/>
          <p:nvPr/>
        </p:nvSpPr>
        <p:spPr>
          <a:xfrm>
            <a:off x="2771800" y="4426236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6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4" name="1.wav"/>
            </a:hlinkClick>
          </p:cNvPr>
          <p:cNvSpPr/>
          <p:nvPr/>
        </p:nvSpPr>
        <p:spPr>
          <a:xfrm>
            <a:off x="6012160" y="4437112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4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71600" y="452857"/>
            <a:ext cx="5602519" cy="2904135"/>
          </a:xfrm>
          <a:prstGeom prst="roundRect">
            <a:avLst/>
          </a:prstGeom>
          <a:solidFill>
            <a:schemeClr val="bg2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Прочитай начало сказки «Колобок».  Сколько в отрывке предлогов</a:t>
            </a:r>
            <a:r>
              <a:rPr lang="ru-RU" sz="2000" dirty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?</a:t>
            </a:r>
          </a:p>
          <a:p>
            <a:r>
              <a:rPr lang="ru-RU" sz="20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  Жили-были </a:t>
            </a:r>
            <a:r>
              <a:rPr lang="ru-RU" sz="2000" dirty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старик  (</a:t>
            </a:r>
            <a:r>
              <a:rPr lang="ru-RU" sz="20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со)старухой</a:t>
            </a:r>
            <a:r>
              <a:rPr lang="ru-RU" sz="2000" dirty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.  Вот </a:t>
            </a:r>
            <a:r>
              <a:rPr lang="ru-RU" sz="20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       как-то </a:t>
            </a:r>
            <a:r>
              <a:rPr lang="ru-RU" sz="2000" dirty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раз  просит старик:  </a:t>
            </a:r>
          </a:p>
          <a:p>
            <a:r>
              <a:rPr lang="ru-RU" sz="2000" dirty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-(</a:t>
            </a:r>
            <a:r>
              <a:rPr lang="ru-RU" sz="2000" dirty="0" err="1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Ис</a:t>
            </a:r>
            <a:r>
              <a:rPr lang="ru-RU" sz="20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)пеки</a:t>
            </a:r>
            <a:r>
              <a:rPr lang="ru-RU" sz="2000" dirty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, старуха, колобок!</a:t>
            </a:r>
          </a:p>
          <a:p>
            <a:r>
              <a:rPr lang="ru-RU" sz="2000" dirty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-Муки-то  нету!</a:t>
            </a:r>
          </a:p>
          <a:p>
            <a:r>
              <a:rPr lang="ru-RU" sz="2000" dirty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-А ты (</a:t>
            </a:r>
            <a:r>
              <a:rPr lang="ru-RU" sz="20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по)коробу </a:t>
            </a:r>
            <a:r>
              <a:rPr lang="ru-RU" sz="2000" dirty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(по)скреби, </a:t>
            </a:r>
            <a:r>
              <a:rPr lang="ru-RU" sz="20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(по)амбару </a:t>
            </a:r>
            <a:r>
              <a:rPr lang="ru-RU" sz="2000" dirty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(по)мети, вот и (на)берёшь </a:t>
            </a:r>
            <a:r>
              <a:rPr lang="ru-RU" sz="20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муки (на)колобок</a:t>
            </a:r>
            <a:r>
              <a:rPr lang="ru-RU" sz="20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. </a:t>
            </a:r>
            <a:endParaRPr lang="ru-RU" sz="2400" dirty="0">
              <a:ln w="10160">
                <a:solidFill>
                  <a:srgbClr val="663300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76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0_b62bc_5cdf94cd_orig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864036"/>
            <a:ext cx="66675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56159" y="6014986"/>
            <a:ext cx="487849" cy="48784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85170" y="5157192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Ты справился!</a:t>
            </a:r>
            <a:endParaRPr lang="ru-RU" sz="4000" b="1" dirty="0">
              <a:ln w="12700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388424" y="476672"/>
            <a:ext cx="422447" cy="490364"/>
          </a:xfrm>
          <a:prstGeom prst="mathMultiply">
            <a:avLst/>
          </a:prstGeom>
          <a:solidFill>
            <a:schemeClr val="accent3">
              <a:lumMod val="75000"/>
            </a:schemeClr>
          </a:solidFill>
          <a:ln cap="rnd">
            <a:solidFill>
              <a:srgbClr val="FFFF00"/>
            </a:solidFill>
            <a:prstDash val="sysDot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89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3491880" y="4365105"/>
            <a:ext cx="3528392" cy="792088"/>
          </a:xfrm>
          <a:prstGeom prst="roundRect">
            <a:avLst/>
          </a:prstGeom>
          <a:solidFill>
            <a:schemeClr val="bg2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6633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начинай сначала</a:t>
            </a:r>
            <a:endParaRPr lang="ru-RU" sz="2800" b="1" dirty="0">
              <a:ln w="12700">
                <a:solidFill>
                  <a:srgbClr val="6633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 descr="C:\Users\Admin\Desktop\Рисунок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539095"/>
            <a:ext cx="534093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15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Рисунок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6577" y="1052736"/>
            <a:ext cx="5159719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множение 2">
            <a:hlinkClick r:id="" action="ppaction://hlinkshowjump?jump=endshow"/>
          </p:cNvPr>
          <p:cNvSpPr/>
          <p:nvPr/>
        </p:nvSpPr>
        <p:spPr>
          <a:xfrm>
            <a:off x="8460431" y="550509"/>
            <a:ext cx="422447" cy="490364"/>
          </a:xfrm>
          <a:prstGeom prst="mathMultiply">
            <a:avLst/>
          </a:prstGeom>
          <a:solidFill>
            <a:schemeClr val="accent3">
              <a:lumMod val="75000"/>
            </a:schemeClr>
          </a:solidFill>
          <a:ln cap="rnd">
            <a:solidFill>
              <a:srgbClr val="FFFF00"/>
            </a:solidFill>
            <a:prstDash val="sysDot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5" name="Круговая стрелка 4">
            <a:hlinkClick r:id="rId3" action="ppaction://hlinksldjump"/>
          </p:cNvPr>
          <p:cNvSpPr/>
          <p:nvPr/>
        </p:nvSpPr>
        <p:spPr>
          <a:xfrm rot="10800000">
            <a:off x="4142100" y="5373216"/>
            <a:ext cx="609527" cy="576064"/>
          </a:xfrm>
          <a:prstGeom prst="circularArrow">
            <a:avLst/>
          </a:prstGeom>
          <a:solidFill>
            <a:srgbClr val="FFFF00"/>
          </a:solidFill>
          <a:ln w="158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556792"/>
            <a:ext cx="7200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u="sng" dirty="0">
                <a:hlinkClick r:id="rId4"/>
              </a:rPr>
              <a:t>http://dnz45.edu.vn.ua/wp-content/uploads/2015/02/img.php_.png</a:t>
            </a:r>
            <a:r>
              <a:rPr lang="ru-RU" sz="1400" dirty="0"/>
              <a:t> трава</a:t>
            </a:r>
          </a:p>
          <a:p>
            <a:pPr>
              <a:lnSpc>
                <a:spcPct val="150000"/>
              </a:lnSpc>
            </a:pPr>
            <a:r>
              <a:rPr lang="ru-RU" sz="1400" u="sng" dirty="0">
                <a:hlinkClick r:id="rId5"/>
              </a:rPr>
              <a:t>http://gifok.net/images/2015/10/03/wildflowers_095.md.png</a:t>
            </a:r>
            <a:r>
              <a:rPr lang="ru-RU" sz="1400" dirty="0"/>
              <a:t>   цветок</a:t>
            </a:r>
          </a:p>
          <a:p>
            <a:pPr>
              <a:lnSpc>
                <a:spcPct val="150000"/>
              </a:lnSpc>
            </a:pPr>
            <a:r>
              <a:rPr lang="ru-RU" sz="1400" u="sng" dirty="0">
                <a:hlinkClick r:id="rId6"/>
              </a:rPr>
              <a:t>http://gifok.net/images/2015/10/03/wildflowers_101.md.png</a:t>
            </a:r>
            <a:r>
              <a:rPr lang="ru-RU" sz="1400" dirty="0"/>
              <a:t>   веточки</a:t>
            </a:r>
          </a:p>
          <a:p>
            <a:pPr>
              <a:lnSpc>
                <a:spcPct val="150000"/>
              </a:lnSpc>
            </a:pPr>
            <a:r>
              <a:rPr lang="ru-RU" sz="1400" u="sng" dirty="0">
                <a:hlinkClick r:id="rId7"/>
              </a:rPr>
              <a:t>http://img-fotki.yandex.ru/get/6426/54833049.7d/0_b62bc_5cdf94cd_orig.gif</a:t>
            </a:r>
            <a:r>
              <a:rPr lang="ru-RU" sz="1400" dirty="0"/>
              <a:t>  салют</a:t>
            </a:r>
          </a:p>
          <a:p>
            <a:pPr>
              <a:lnSpc>
                <a:spcPct val="150000"/>
              </a:lnSpc>
            </a:pPr>
            <a:r>
              <a:rPr lang="ru-RU" sz="1400" u="sng" dirty="0">
                <a:hlinkClick r:id="rId8"/>
              </a:rPr>
              <a:t>http://pultus.ucoz.ru/NOVOSTI/3b71272d57cd_960_auto.jpg</a:t>
            </a:r>
            <a:r>
              <a:rPr lang="ru-RU" sz="1400" dirty="0"/>
              <a:t>  солнышко1</a:t>
            </a:r>
          </a:p>
          <a:p>
            <a:pPr>
              <a:lnSpc>
                <a:spcPct val="150000"/>
              </a:lnSpc>
            </a:pPr>
            <a:r>
              <a:rPr lang="ru-RU" sz="1400" u="sng" dirty="0">
                <a:hlinkClick r:id="rId9"/>
              </a:rPr>
              <a:t>http://static2.keep4u.ru/2012/10/14/37e75fb451f320019afae7eac32794c0.png</a:t>
            </a:r>
            <a:r>
              <a:rPr lang="ru-RU" sz="1400" dirty="0"/>
              <a:t>  забор</a:t>
            </a:r>
          </a:p>
          <a:p>
            <a:pPr>
              <a:lnSpc>
                <a:spcPct val="150000"/>
              </a:lnSpc>
            </a:pPr>
            <a:r>
              <a:rPr lang="ru-RU" sz="1400" u="sng" dirty="0">
                <a:hlinkClick r:id="rId10"/>
              </a:rPr>
              <a:t>http://zaikinmir.ru/kartinki/images/kotenok-gav/kotenok-gav-kartinki-22.jpg</a:t>
            </a:r>
            <a:r>
              <a:rPr lang="ru-RU" sz="1400" dirty="0"/>
              <a:t>  щенок и котенок</a:t>
            </a:r>
          </a:p>
          <a:p>
            <a:pPr>
              <a:lnSpc>
                <a:spcPct val="150000"/>
              </a:lnSpc>
            </a:pPr>
            <a:r>
              <a:rPr lang="ru-RU" sz="1400" u="sng" dirty="0">
                <a:hlinkClick r:id="rId11"/>
              </a:rPr>
              <a:t>https://img-fotki.yandex.ru/get/9555/134091466.a7/0_c2958_dcbe301d_M</a:t>
            </a:r>
            <a:r>
              <a:rPr lang="ru-RU" sz="1400" u="sng" dirty="0"/>
              <a:t>  </a:t>
            </a:r>
            <a:r>
              <a:rPr lang="ru-RU" sz="1400" dirty="0"/>
              <a:t>котенок</a:t>
            </a:r>
          </a:p>
          <a:p>
            <a:pPr>
              <a:lnSpc>
                <a:spcPct val="150000"/>
              </a:lnSpc>
            </a:pPr>
            <a:r>
              <a:rPr lang="ru-RU" sz="1400" u="sng" dirty="0">
                <a:hlinkClick r:id="rId12"/>
              </a:rPr>
              <a:t>https://img-fotki.yandex.ru/get/9554/134091466.a7/0_c295b_3040d9ba_M</a:t>
            </a:r>
            <a:r>
              <a:rPr lang="ru-RU" sz="1400" dirty="0"/>
              <a:t> кот</a:t>
            </a:r>
          </a:p>
          <a:p>
            <a:pPr>
              <a:lnSpc>
                <a:spcPct val="150000"/>
              </a:lnSpc>
            </a:pPr>
            <a:r>
              <a:rPr lang="ru-RU" sz="1400" u="sng" dirty="0">
                <a:hlinkClick r:id="rId13"/>
              </a:rPr>
              <a:t>http://zvezdochka-31.ucoz.ru/88578402_large_85.png</a:t>
            </a:r>
            <a:r>
              <a:rPr lang="ru-RU" sz="1400" dirty="0"/>
              <a:t>  солнышко 2</a:t>
            </a:r>
          </a:p>
        </p:txBody>
      </p:sp>
    </p:spTree>
    <p:extLst>
      <p:ext uri="{BB962C8B-B14F-4D97-AF65-F5344CB8AC3E}">
        <p14:creationId xmlns:p14="http://schemas.microsoft.com/office/powerpoint/2010/main" val="369020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052736"/>
            <a:ext cx="7128792" cy="3909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ln w="1270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Дорогой друг!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n w="1270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    Давай повторим тему </a:t>
            </a:r>
            <a:r>
              <a:rPr lang="ru-RU" sz="2400" b="1" dirty="0" smtClean="0">
                <a:ln w="1270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latin typeface="Comic Sans MS" pitchFamily="66" charset="0"/>
              </a:rPr>
              <a:t>«Правописание приставок и предлогов». </a:t>
            </a:r>
            <a:r>
              <a:rPr lang="ru-RU" sz="2400" b="1" dirty="0" smtClean="0">
                <a:ln w="1270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Мы приготовили тебе интересные </a:t>
            </a:r>
            <a:r>
              <a:rPr lang="ru-RU" sz="2400" b="1" dirty="0">
                <a:ln w="1270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задания</a:t>
            </a:r>
            <a:r>
              <a:rPr lang="ru-RU" sz="2400" b="1" dirty="0" smtClean="0">
                <a:ln w="1270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.</a:t>
            </a:r>
          </a:p>
          <a:p>
            <a:r>
              <a:rPr lang="ru-RU" sz="2400" b="1" dirty="0" smtClean="0">
                <a:ln w="1270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n w="1270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    Знай, </a:t>
            </a:r>
            <a:r>
              <a:rPr lang="ru-RU" sz="2400" b="1" dirty="0">
                <a:ln w="1270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если ты ответишь </a:t>
            </a:r>
            <a:r>
              <a:rPr lang="ru-RU" sz="2400" b="1" dirty="0" smtClean="0">
                <a:ln w="1270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неверно, тебе </a:t>
            </a:r>
            <a:r>
              <a:rPr lang="ru-RU" sz="2400" b="1" dirty="0">
                <a:ln w="1270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придётся начать </a:t>
            </a:r>
            <a:r>
              <a:rPr lang="ru-RU" sz="2400" b="1" dirty="0" smtClean="0">
                <a:ln w="1270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всё сначала.</a:t>
            </a:r>
          </a:p>
        </p:txBody>
      </p:sp>
      <p:sp>
        <p:nvSpPr>
          <p:cNvPr id="5" name="Пятиугольник 4">
            <a:hlinkClick r:id="" action="ppaction://hlinkshowjump?jump=nextslide"/>
          </p:cNvPr>
          <p:cNvSpPr/>
          <p:nvPr/>
        </p:nvSpPr>
        <p:spPr>
          <a:xfrm>
            <a:off x="4139952" y="5041874"/>
            <a:ext cx="1296144" cy="504056"/>
          </a:xfrm>
          <a:prstGeom prst="homePlate">
            <a:avLst/>
          </a:prstGeom>
          <a:solidFill>
            <a:srgbClr val="FFFF66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2700">
                  <a:solidFill>
                    <a:srgbClr val="6633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вперед</a:t>
            </a:r>
            <a:endParaRPr lang="ru-RU" sz="2000" b="1" dirty="0">
              <a:ln w="12700">
                <a:solidFill>
                  <a:srgbClr val="6633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74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>
              <a:snd r:embed="rId2" name="1.wav"/>
            </a:hlinkClick>
          </p:cNvPr>
          <p:cNvSpPr/>
          <p:nvPr/>
        </p:nvSpPr>
        <p:spPr>
          <a:xfrm>
            <a:off x="2771800" y="4426236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(по)смотрел 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>
            <a:hlinkClick r:id="rId3" action="ppaction://hlinksldjump">
              <a:snd r:embed="rId4" name="2.wav"/>
            </a:hlinkClick>
          </p:cNvPr>
          <p:cNvSpPr/>
          <p:nvPr/>
        </p:nvSpPr>
        <p:spPr>
          <a:xfrm>
            <a:off x="6012160" y="4437112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(по)сторонам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71600" y="437455"/>
            <a:ext cx="5602519" cy="1319959"/>
          </a:xfrm>
          <a:prstGeom prst="roundRect">
            <a:avLst/>
          </a:prstGeom>
          <a:solidFill>
            <a:schemeClr val="bg2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Выбери слово с приставкой</a:t>
            </a:r>
            <a:endParaRPr lang="ru-RU" sz="2400" dirty="0">
              <a:ln w="10160">
                <a:solidFill>
                  <a:srgbClr val="663300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45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>
              <a:snd r:embed="rId3" name="2.wav"/>
            </a:hlinkClick>
          </p:cNvPr>
          <p:cNvSpPr/>
          <p:nvPr/>
        </p:nvSpPr>
        <p:spPr>
          <a:xfrm>
            <a:off x="2771800" y="4426236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(про)читал 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>
            <a:hlinkClick r:id="" action="ppaction://hlinkshowjump?jump=nextslide">
              <a:snd r:embed="rId4" name="1.wav"/>
            </a:hlinkClick>
          </p:cNvPr>
          <p:cNvSpPr/>
          <p:nvPr/>
        </p:nvSpPr>
        <p:spPr>
          <a:xfrm>
            <a:off x="6012160" y="4437112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(про)собаку 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452857"/>
            <a:ext cx="5602519" cy="1319959"/>
          </a:xfrm>
          <a:prstGeom prst="roundRect">
            <a:avLst/>
          </a:prstGeom>
          <a:solidFill>
            <a:schemeClr val="bg2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Выбери слово с </a:t>
            </a:r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предлогом</a:t>
            </a:r>
            <a:endParaRPr lang="ru-RU" sz="2400" dirty="0">
              <a:ln w="10160">
                <a:solidFill>
                  <a:srgbClr val="663300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37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>
              <a:snd r:embed="rId2" name="1.wav"/>
            </a:hlinkClick>
          </p:cNvPr>
          <p:cNvSpPr/>
          <p:nvPr/>
        </p:nvSpPr>
        <p:spPr>
          <a:xfrm>
            <a:off x="2771800" y="4426236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(из)бумаги 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>
            <a:hlinkClick r:id="rId3" action="ppaction://hlinksldjump">
              <a:snd r:embed="rId4" name="2.wav"/>
            </a:hlinkClick>
          </p:cNvPr>
          <p:cNvSpPr/>
          <p:nvPr/>
        </p:nvSpPr>
        <p:spPr>
          <a:xfrm>
            <a:off x="6012160" y="4437112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(из)готовил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71600" y="437455"/>
            <a:ext cx="5602519" cy="1319959"/>
          </a:xfrm>
          <a:prstGeom prst="roundRect">
            <a:avLst/>
          </a:prstGeom>
          <a:solidFill>
            <a:schemeClr val="bg2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В каком слове нет приставки</a:t>
            </a:r>
            <a:endParaRPr lang="ru-RU" sz="2400" dirty="0">
              <a:ln w="10160">
                <a:solidFill>
                  <a:srgbClr val="663300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02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>
              <a:snd r:embed="rId2" name="1.wav"/>
            </a:hlinkClick>
          </p:cNvPr>
          <p:cNvSpPr/>
          <p:nvPr/>
        </p:nvSpPr>
        <p:spPr>
          <a:xfrm>
            <a:off x="2771800" y="4426236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с, на, по, над, от, об, из, у</a:t>
            </a:r>
          </a:p>
        </p:txBody>
      </p:sp>
      <p:sp>
        <p:nvSpPr>
          <p:cNvPr id="3" name="Скругленный прямоугольник 2">
            <a:hlinkClick r:id="rId3" action="ppaction://hlinksldjump">
              <a:snd r:embed="rId4" name="2.wav"/>
            </a:hlinkClick>
          </p:cNvPr>
          <p:cNvSpPr/>
          <p:nvPr/>
        </p:nvSpPr>
        <p:spPr>
          <a:xfrm>
            <a:off x="6012160" y="4437112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с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, на, по, над, от, к, из,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у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452857"/>
            <a:ext cx="5602519" cy="1319959"/>
          </a:xfrm>
          <a:prstGeom prst="roundRect">
            <a:avLst/>
          </a:prstGeom>
          <a:solidFill>
            <a:schemeClr val="bg2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Выбери </a:t>
            </a:r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карточку, в которой указаны только приставки</a:t>
            </a:r>
            <a:endParaRPr lang="ru-RU" sz="2400" dirty="0">
              <a:ln w="10160">
                <a:solidFill>
                  <a:srgbClr val="663300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55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>
              <a:snd r:embed="rId3" name="2.wav"/>
            </a:hlinkClick>
          </p:cNvPr>
          <p:cNvSpPr/>
          <p:nvPr/>
        </p:nvSpPr>
        <p:spPr>
          <a:xfrm>
            <a:off x="2771800" y="4426236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дожить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>
            <a:hlinkClick r:id="" action="ppaction://hlinkshowjump?jump=nextslide">
              <a:snd r:embed="rId4" name="1.wav"/>
            </a:hlinkClick>
          </p:cNvPr>
          <p:cNvSpPr/>
          <p:nvPr/>
        </p:nvSpPr>
        <p:spPr>
          <a:xfrm>
            <a:off x="6012160" y="4437112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довесны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71600" y="437455"/>
            <a:ext cx="5602519" cy="1319959"/>
          </a:xfrm>
          <a:prstGeom prst="roundRect">
            <a:avLst/>
          </a:prstGeom>
          <a:solidFill>
            <a:schemeClr val="bg2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Выбери карточку с ошибкой</a:t>
            </a:r>
            <a:endParaRPr lang="ru-RU" sz="2400" dirty="0">
              <a:ln w="10160">
                <a:solidFill>
                  <a:srgbClr val="663300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97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>
              <a:snd r:embed="rId3" name="2.wav"/>
            </a:hlinkClick>
          </p:cNvPr>
          <p:cNvSpPr/>
          <p:nvPr/>
        </p:nvSpPr>
        <p:spPr>
          <a:xfrm>
            <a:off x="2771800" y="4426236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(об)стол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>
            <a:hlinkClick r:id="" action="ppaction://hlinkshowjump?jump=nextslide">
              <a:snd r:embed="rId4" name="1.wav"/>
            </a:hlinkClick>
          </p:cNvPr>
          <p:cNvSpPr/>
          <p:nvPr/>
        </p:nvSpPr>
        <p:spPr>
          <a:xfrm>
            <a:off x="6012160" y="4437112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(об)рубить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452857"/>
            <a:ext cx="5602519" cy="1319959"/>
          </a:xfrm>
          <a:prstGeom prst="roundRect">
            <a:avLst/>
          </a:prstGeom>
          <a:solidFill>
            <a:schemeClr val="bg2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Какое слово подойдет </a:t>
            </a:r>
          </a:p>
          <a:p>
            <a:pPr algn="ctr"/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к этой группе слов:</a:t>
            </a:r>
          </a:p>
          <a:p>
            <a:pPr algn="ctr"/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(в)ход, (от)плыл, (на)</a:t>
            </a:r>
            <a:r>
              <a:rPr lang="ru-RU" sz="2400" dirty="0" err="1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ездник</a:t>
            </a:r>
            <a:endParaRPr lang="ru-RU" sz="2400" dirty="0">
              <a:ln w="10160">
                <a:solidFill>
                  <a:srgbClr val="663300"/>
                </a:solidFill>
                <a:prstDash val="solid"/>
              </a:ln>
              <a:solidFill>
                <a:srgbClr val="996633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98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>
              <a:snd r:embed="rId3" name="2.wav"/>
            </a:hlinkClick>
          </p:cNvPr>
          <p:cNvSpPr/>
          <p:nvPr/>
        </p:nvSpPr>
        <p:spPr>
          <a:xfrm>
            <a:off x="2771800" y="4426236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раздельно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>
            <a:hlinkClick r:id="" action="ppaction://hlinkshowjump?jump=nextslide">
              <a:snd r:embed="rId4" name="1.wav"/>
            </a:hlinkClick>
          </p:cNvPr>
          <p:cNvSpPr/>
          <p:nvPr/>
        </p:nvSpPr>
        <p:spPr>
          <a:xfrm>
            <a:off x="6012160" y="4437112"/>
            <a:ext cx="2664296" cy="1080120"/>
          </a:xfrm>
          <a:prstGeom prst="roundRect">
            <a:avLst/>
          </a:prstGeom>
          <a:solidFill>
            <a:schemeClr val="bg2"/>
          </a:solidFill>
          <a:ln>
            <a:gradFill>
              <a:gsLst>
                <a:gs pos="0">
                  <a:schemeClr val="accent3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слитно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71600" y="437455"/>
            <a:ext cx="5602519" cy="1319959"/>
          </a:xfrm>
          <a:prstGeom prst="roundRect">
            <a:avLst/>
          </a:prstGeom>
          <a:solidFill>
            <a:schemeClr val="bg2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Как пишутся слова</a:t>
            </a:r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:</a:t>
            </a:r>
          </a:p>
          <a:p>
            <a:pPr algn="ctr"/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 (по)смотрели, (с)прыгнуть, </a:t>
            </a:r>
            <a:r>
              <a:rPr lang="ru-RU" sz="2400" dirty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(</a:t>
            </a:r>
            <a:r>
              <a:rPr lang="ru-RU" sz="2400" dirty="0" smtClean="0">
                <a:ln w="10160">
                  <a:solidFill>
                    <a:srgbClr val="663300"/>
                  </a:solidFill>
                  <a:prstDash val="solid"/>
                </a:ln>
                <a:solidFill>
                  <a:srgbClr val="9966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Consolas" pitchFamily="49" charset="0"/>
              </a:rPr>
              <a:t>за)мазка, (у)гнал, </a:t>
            </a:r>
            <a:endParaRPr lang="ru-RU" sz="2400" dirty="0">
              <a:ln w="10160">
                <a:solidFill>
                  <a:srgbClr val="663300"/>
                </a:solidFill>
                <a:prstDash val="solid"/>
              </a:ln>
              <a:solidFill>
                <a:srgbClr val="996633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35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96633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291</Words>
  <Application>Microsoft Office PowerPoint</Application>
  <PresentationFormat>Экран (4:3)</PresentationFormat>
  <Paragraphs>59</Paragraphs>
  <Slides>15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Comic Sans MS</vt:lpstr>
      <vt:lpstr>Consolas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55</cp:revision>
  <dcterms:created xsi:type="dcterms:W3CDTF">2016-02-15T11:28:57Z</dcterms:created>
  <dcterms:modified xsi:type="dcterms:W3CDTF">2016-04-22T08:36:53Z</dcterms:modified>
</cp:coreProperties>
</file>